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5" r:id="rId2"/>
    <p:sldId id="257" r:id="rId3"/>
  </p:sldIdLst>
  <p:sldSz cx="6858000" cy="9709150"/>
  <p:notesSz cx="6807200" cy="9939338"/>
  <p:embeddedFontLst>
    <p:embeddedFont>
      <p:font typeface="Meiryo" panose="020B0604030504040204" pitchFamily="50" charset="-128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KknvZPLn9mcKcaKwFf2gsOlBT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46F48-2A18-4807-99A3-648CC2ED11D3}" v="7" dt="2025-03-31T08:43:22.433"/>
  </p1510:revLst>
</p1510:revInfo>
</file>

<file path=ppt/tableStyles.xml><?xml version="1.0" encoding="utf-8"?>
<a:tblStyleLst xmlns:a="http://schemas.openxmlformats.org/drawingml/2006/main" def="{02FA64DB-5554-477D-BEFF-21B7EC8B6830}">
  <a:tblStyle styleId="{02FA64DB-5554-477D-BEFF-21B7EC8B683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82"/>
  </p:normalViewPr>
  <p:slideViewPr>
    <p:cSldViewPr snapToGrid="0">
      <p:cViewPr varScale="1">
        <p:scale>
          <a:sx n="77" d="100"/>
          <a:sy n="77" d="100"/>
        </p:scale>
        <p:origin x="30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6125"/>
            <a:ext cx="26304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A60489A1-A4D2-3D64-F697-DB598EBEC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dad3bb173_0_29:notes">
            <a:extLst>
              <a:ext uri="{FF2B5EF4-FFF2-40B4-BE49-F238E27FC236}">
                <a16:creationId xmlns:a16="http://schemas.microsoft.com/office/drawing/2014/main" id="{9463B6F2-C084-1FBF-A75C-E566242AD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33dad3bb173_0_29:notes">
            <a:extLst>
              <a:ext uri="{FF2B5EF4-FFF2-40B4-BE49-F238E27FC236}">
                <a16:creationId xmlns:a16="http://schemas.microsoft.com/office/drawing/2014/main" id="{35C28C4B-B4CF-1518-7810-4831411C98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6125"/>
            <a:ext cx="26289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413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dad3bb173_0_3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" name="Google Shape;79;g33dad3bb17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6125"/>
            <a:ext cx="26289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467916" y="2420548"/>
            <a:ext cx="5915025" cy="403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467916" y="6497492"/>
            <a:ext cx="5915025" cy="21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72381" y="516924"/>
            <a:ext cx="5915025" cy="187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72381" y="2380091"/>
            <a:ext cx="2901255" cy="11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472381" y="3546537"/>
            <a:ext cx="2901255" cy="521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3"/>
          </p:nvPr>
        </p:nvSpPr>
        <p:spPr>
          <a:xfrm>
            <a:off x="3471863" y="2380091"/>
            <a:ext cx="2915543" cy="116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4"/>
          </p:nvPr>
        </p:nvSpPr>
        <p:spPr>
          <a:xfrm>
            <a:off x="3471863" y="3546537"/>
            <a:ext cx="2915543" cy="521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471488" y="516924"/>
            <a:ext cx="5915025" cy="187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472381" y="647277"/>
            <a:ext cx="2211884" cy="226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2915543" y="1397940"/>
            <a:ext cx="3471863" cy="689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472381" y="2912745"/>
            <a:ext cx="2211884" cy="539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472381" y="647277"/>
            <a:ext cx="2211884" cy="226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>
            <a:spLocks noGrp="1"/>
          </p:cNvSpPr>
          <p:nvPr>
            <p:ph type="pic" idx="2"/>
          </p:nvPr>
        </p:nvSpPr>
        <p:spPr>
          <a:xfrm>
            <a:off x="2915543" y="1397940"/>
            <a:ext cx="3471863" cy="6899789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472381" y="2912745"/>
            <a:ext cx="2211884" cy="539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71488" y="516924"/>
            <a:ext cx="5915025" cy="187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 rot="5400000">
            <a:off x="348817" y="2707282"/>
            <a:ext cx="61603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 rot="5400000">
            <a:off x="1533107" y="3891572"/>
            <a:ext cx="82280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 rot="5400000">
            <a:off x="-1467268" y="2455678"/>
            <a:ext cx="82280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71488" y="516924"/>
            <a:ext cx="5915025" cy="187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71488" y="2584612"/>
            <a:ext cx="5915025" cy="616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71487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2271713" y="8998946"/>
            <a:ext cx="2314575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4843463" y="8998946"/>
            <a:ext cx="1543050" cy="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01CE3064-D206-2506-DEA5-321630650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33dad3bb173_0_29" descr="A collage of people wearing masks&#10;&#10;AI-generated content may be incorrect.">
            <a:extLst>
              <a:ext uri="{FF2B5EF4-FFF2-40B4-BE49-F238E27FC236}">
                <a16:creationId xmlns:a16="http://schemas.microsoft.com/office/drawing/2014/main" id="{0B66D936-3A85-7833-B0BE-7C93B99218EA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4219"/>
            <a:ext cx="6857997" cy="970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7;g33dad3bb173_0_29">
            <a:extLst>
              <a:ext uri="{FF2B5EF4-FFF2-40B4-BE49-F238E27FC236}">
                <a16:creationId xmlns:a16="http://schemas.microsoft.com/office/drawing/2014/main" id="{55D404F0-3E41-F37A-DF11-CB7B055D76E5}"/>
              </a:ext>
            </a:extLst>
          </p:cNvPr>
          <p:cNvSpPr txBox="1"/>
          <p:nvPr/>
        </p:nvSpPr>
        <p:spPr>
          <a:xfrm>
            <a:off x="270788" y="0"/>
            <a:ext cx="631311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ja-JP" altLang="en-US" sz="2000" b="0" i="0" u="none" strike="noStrike" cap="none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水俣</a:t>
            </a:r>
            <a:r>
              <a:rPr lang="ja-JP" sz="2000" b="0" i="0" u="none" strike="noStrike" cap="none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市 </a:t>
            </a:r>
            <a:r>
              <a:rPr lang="ja-JP" altLang="en-US" sz="2000" b="0" i="0" u="none" strike="noStrike" cap="none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６５</a:t>
            </a:r>
            <a:r>
              <a:rPr lang="ja-JP" sz="2000" b="0" i="0" u="none" strike="noStrike" cap="none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歳以上対象</a:t>
            </a:r>
            <a:endParaRPr lang="en-US" sz="1050" b="0" i="0" u="none" strike="noStrike" cap="none" dirty="0">
              <a:solidFill>
                <a:srgbClr val="ED46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68;g33dad3bb173_0_29">
            <a:extLst>
              <a:ext uri="{FF2B5EF4-FFF2-40B4-BE49-F238E27FC236}">
                <a16:creationId xmlns:a16="http://schemas.microsoft.com/office/drawing/2014/main" id="{93936D4A-15AB-9AA3-710C-48DBFC2A329F}"/>
              </a:ext>
            </a:extLst>
          </p:cNvPr>
          <p:cNvSpPr txBox="1"/>
          <p:nvPr/>
        </p:nvSpPr>
        <p:spPr>
          <a:xfrm>
            <a:off x="270788" y="1605999"/>
            <a:ext cx="614577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スマホの基本操作や健康アプリの使い方を学ぶ楽しい教室</a:t>
            </a:r>
            <a:r>
              <a:rPr lang="ja-JP" altLang="en-US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を開催します</a:t>
            </a:r>
            <a:r>
              <a:rPr lang="ja-JP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lang="en-US" dirty="0">
              <a:solidFill>
                <a:schemeClr val="dk1"/>
              </a:solidFill>
              <a:latin typeface="Meiryo"/>
              <a:ea typeface="Meiryo"/>
              <a:cs typeface="Meiry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講師が丁寧に説明しますので、スマホの操作が不安な方も安心してご参加ください。</a:t>
            </a:r>
            <a:endParaRPr dirty="0">
              <a:solidFill>
                <a:schemeClr val="dk1"/>
              </a:solidFill>
              <a:latin typeface="Meiryo"/>
              <a:ea typeface="Meiryo"/>
              <a:cs typeface="Meiry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スマホはこれからの人生の相棒！</a:t>
            </a:r>
            <a:r>
              <a:rPr lang="ja-JP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みんなでチャレンジ</a:t>
            </a:r>
            <a:r>
              <a:rPr lang="ja-JP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しましょう！</a:t>
            </a:r>
            <a:endParaRPr dirty="0">
              <a:solidFill>
                <a:schemeClr val="dk1"/>
              </a:solidFill>
              <a:latin typeface="Meiryo"/>
              <a:ea typeface="Meiryo"/>
              <a:cs typeface="Meiryo"/>
            </a:endParaRPr>
          </a:p>
        </p:txBody>
      </p:sp>
      <p:sp>
        <p:nvSpPr>
          <p:cNvPr id="7" name="Google Shape;69;g33dad3bb173_0_29">
            <a:extLst>
              <a:ext uri="{FF2B5EF4-FFF2-40B4-BE49-F238E27FC236}">
                <a16:creationId xmlns:a16="http://schemas.microsoft.com/office/drawing/2014/main" id="{4BB1221C-2827-F751-C3D6-F8F87B53D362}"/>
              </a:ext>
            </a:extLst>
          </p:cNvPr>
          <p:cNvSpPr txBox="1"/>
          <p:nvPr/>
        </p:nvSpPr>
        <p:spPr>
          <a:xfrm>
            <a:off x="194859" y="524601"/>
            <a:ext cx="658060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ja-JP" sz="3600" b="1" i="0" u="none" strike="noStrike" cap="none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</a:rPr>
              <a:t>スマホ</a:t>
            </a:r>
            <a:r>
              <a:rPr lang="ja-JP" altLang="en-US" sz="3600" b="1" i="0" u="none" strike="noStrike" cap="none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</a:rPr>
              <a:t>で楽しく！　　　　　　　　　　　　　</a:t>
            </a:r>
            <a:endParaRPr lang="en-US" altLang="ja-JP" sz="3600" b="1" i="0" u="none" strike="noStrike" cap="none" dirty="0">
              <a:solidFill>
                <a:srgbClr val="ED4656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ja-JP" altLang="en-US" sz="3600" b="1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</a:rPr>
              <a:t>　　</a:t>
            </a:r>
            <a:r>
              <a:rPr lang="ja-JP" altLang="en-US" sz="3600" b="1" i="0" u="none" strike="noStrike" cap="none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</a:rPr>
              <a:t>介護予防・健康づくり</a:t>
            </a:r>
            <a:endParaRPr lang="en-US" sz="3600" b="1" i="0" u="none" strike="noStrike" cap="none" dirty="0">
              <a:solidFill>
                <a:srgbClr val="ED4656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3dad3bb173_0_36" descr="A screenshot of a phone&#10;&#10;AI-generated content may be incorrect.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8123" y="-772150"/>
            <a:ext cx="6857996" cy="1018054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3dad3bb173_0_36"/>
          <p:cNvSpPr txBox="1"/>
          <p:nvPr/>
        </p:nvSpPr>
        <p:spPr>
          <a:xfrm>
            <a:off x="1821545" y="2961370"/>
            <a:ext cx="45697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水俣市では、</a:t>
            </a:r>
            <a:r>
              <a:rPr lang="ja-JP" sz="14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毎日続けることにより貯まったコインを</a:t>
            </a:r>
            <a:r>
              <a:rPr lang="ja-JP" altLang="en-US" sz="14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市内</a:t>
            </a:r>
            <a:r>
              <a:rPr lang="ja-JP" altLang="en-US" dirty="0">
                <a:latin typeface="Meiryo"/>
                <a:ea typeface="Meiryo"/>
                <a:cs typeface="Meiryo"/>
                <a:sym typeface="Meiryo"/>
              </a:rPr>
              <a:t>植栽</a:t>
            </a:r>
            <a:r>
              <a:rPr lang="ja-JP" sz="14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活動などに寄付することができます！</a:t>
            </a:r>
            <a:endParaRPr sz="1200" b="0" i="0" u="none" strike="noStrike" cap="none" dirty="0">
              <a:solidFill>
                <a:srgbClr val="7F7F7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3" name="Google Shape;83;g33dad3bb173_0_36"/>
          <p:cNvSpPr txBox="1"/>
          <p:nvPr/>
        </p:nvSpPr>
        <p:spPr>
          <a:xfrm>
            <a:off x="1821545" y="2574244"/>
            <a:ext cx="409828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自分の自治体の</a:t>
            </a:r>
            <a:r>
              <a:rPr lang="ja-JP" sz="1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活動などに支援が届く！</a:t>
            </a:r>
            <a:endParaRPr sz="1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" name="Google Shape;84;g33dad3bb173_0_36"/>
          <p:cNvSpPr txBox="1"/>
          <p:nvPr/>
        </p:nvSpPr>
        <p:spPr>
          <a:xfrm>
            <a:off x="1717575" y="3630049"/>
            <a:ext cx="467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 dirty="0">
                <a:solidFill>
                  <a:srgbClr val="7F7F7F"/>
                </a:solidFill>
                <a:latin typeface="Meiryo"/>
                <a:ea typeface="Meiryo"/>
                <a:cs typeface="Meiryo"/>
                <a:sym typeface="Meiryo"/>
              </a:rPr>
              <a:t>※目標コイン数達成次第終了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;g33dad3bb173_0_36">
            <a:extLst>
              <a:ext uri="{FF2B5EF4-FFF2-40B4-BE49-F238E27FC236}">
                <a16:creationId xmlns:a16="http://schemas.microsoft.com/office/drawing/2014/main" id="{9514B430-93D4-7F40-CBEA-3E177A944BA1}"/>
              </a:ext>
            </a:extLst>
          </p:cNvPr>
          <p:cNvSpPr txBox="1"/>
          <p:nvPr/>
        </p:nvSpPr>
        <p:spPr>
          <a:xfrm>
            <a:off x="0" y="4316047"/>
            <a:ext cx="685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F57"/>
              </a:buClr>
              <a:buSzPts val="1300"/>
              <a:buFont typeface="Arial"/>
              <a:buNone/>
            </a:pPr>
            <a:r>
              <a:rPr lang="ja-JP" sz="2400" b="1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健康になるスマホ</a:t>
            </a:r>
            <a:r>
              <a:rPr lang="ja-JP" altLang="en-US" sz="2400" b="1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教室</a:t>
            </a:r>
            <a:r>
              <a:rPr lang="ja-JP" sz="2400" b="1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 2回連続コース</a:t>
            </a:r>
            <a:endParaRPr sz="2400" b="1" i="0" u="none" strike="noStrike" cap="none" dirty="0">
              <a:solidFill>
                <a:srgbClr val="E33D5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Google Shape;86;g33dad3bb173_0_36">
            <a:extLst>
              <a:ext uri="{FF2B5EF4-FFF2-40B4-BE49-F238E27FC236}">
                <a16:creationId xmlns:a16="http://schemas.microsoft.com/office/drawing/2014/main" id="{3E26B88A-AEA7-A718-0FC6-A684A076D024}"/>
              </a:ext>
            </a:extLst>
          </p:cNvPr>
          <p:cNvSpPr txBox="1"/>
          <p:nvPr/>
        </p:nvSpPr>
        <p:spPr>
          <a:xfrm>
            <a:off x="145956" y="4738446"/>
            <a:ext cx="647843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500"/>
            </a:pPr>
            <a:r>
              <a:rPr lang="ja-JP" b="1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lang="ja-JP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開催日時</a:t>
            </a:r>
            <a:endParaRPr lang="en-US" altLang="ja-JP" b="1" dirty="0">
              <a:latin typeface="Meiryo"/>
              <a:ea typeface="Meiryo"/>
              <a:cs typeface="Meiryo"/>
              <a:sym typeface="Meiryo"/>
            </a:endParaRPr>
          </a:p>
          <a:p>
            <a:pPr>
              <a:buSzPts val="1500"/>
            </a:pPr>
            <a:r>
              <a:rPr lang="en-US" altLang="ja-JP" b="1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   </a:t>
            </a:r>
            <a:r>
              <a:rPr lang="en-US" altLang="ja-JP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※2</a:t>
            </a:r>
            <a:r>
              <a:rPr lang="ja-JP" altLang="en-US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回連続の</a:t>
            </a:r>
            <a:r>
              <a:rPr lang="ja-JP" altLang="en-US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教室</a:t>
            </a:r>
            <a:r>
              <a:rPr lang="ja-JP" altLang="en-US" i="0" u="none" strike="noStrike" cap="none" dirty="0">
                <a:solidFill>
                  <a:srgbClr val="E33D56"/>
                </a:solidFill>
                <a:latin typeface="Meiryo"/>
                <a:ea typeface="Meiryo"/>
                <a:cs typeface="Meiryo"/>
                <a:sym typeface="Meiryo"/>
              </a:rPr>
              <a:t>です。原則２回とも参加をお願いします。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r>
              <a:rPr lang="ja-JP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endParaRPr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endParaRPr lang="en-US" altLang="ja-JP" b="1" i="0" u="none" strike="noStrike" cap="none" dirty="0">
              <a:solidFill>
                <a:srgbClr val="E23E56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endParaRPr lang="en-US" altLang="ja-JP" b="1" dirty="0">
              <a:solidFill>
                <a:srgbClr val="E23E56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rgbClr val="E23E56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lang="ja-JP" sz="1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対象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16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スマートフォンをお持ちで、文字入力が可能な</a:t>
            </a:r>
            <a:r>
              <a:rPr lang="ja-JP" altLang="en-US" sz="16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６５</a:t>
            </a:r>
            <a:r>
              <a:rPr lang="ja-JP" sz="16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歳以上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r>
              <a:rPr lang="ja-JP" altLang="en-US" sz="1600" dirty="0">
                <a:latin typeface="Meiryo"/>
                <a:ea typeface="Meiryo"/>
                <a:cs typeface="Meiryo"/>
                <a:sym typeface="Meiryo"/>
              </a:rPr>
              <a:t>　　　　</a:t>
            </a:r>
            <a:r>
              <a:rPr lang="ja-JP" sz="16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の方</a:t>
            </a:r>
            <a:endParaRPr sz="1600" b="1" i="0" u="none" strike="noStrike" cap="none" dirty="0">
              <a:solidFill>
                <a:srgbClr val="E23E56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600" b="1" i="0" u="none" strike="noStrike" cap="none" dirty="0">
                <a:solidFill>
                  <a:srgbClr val="E23E56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lang="ja-JP" sz="16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費用	</a:t>
            </a:r>
            <a:r>
              <a:rPr lang="ja-JP" sz="16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無料</a:t>
            </a:r>
            <a:endParaRPr sz="1600" b="1" i="0" u="none" strike="noStrike" cap="none" dirty="0">
              <a:solidFill>
                <a:srgbClr val="E23E56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rgbClr val="E23E56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lang="ja-JP" sz="1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定員	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２０</a:t>
            </a:r>
            <a:r>
              <a:rPr lang="ja-JP" sz="16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名 </a:t>
            </a:r>
            <a:endParaRPr sz="1600"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r>
              <a:rPr lang="ja-JP" sz="1600" b="1" i="0" u="none" strike="noStrike" cap="none" dirty="0">
                <a:solidFill>
                  <a:srgbClr val="E23E56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lang="ja-JP" sz="1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持ち物	</a:t>
            </a:r>
            <a:r>
              <a:rPr lang="ja-JP" sz="16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スマホ</a:t>
            </a:r>
            <a:r>
              <a:rPr lang="ja-JP" altLang="en-US" sz="1600" dirty="0"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※iPhone</a:t>
            </a:r>
            <a:r>
              <a:rPr lang="ja-JP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（アイフォン）をお持ちの方は、アプリ入手の</a:t>
            </a:r>
            <a:r>
              <a:rPr lang="ja-JP" b="0" i="0" u="none" strike="noStrike" cap="none" dirty="0" err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た</a:t>
            </a:r>
            <a:r>
              <a:rPr lang="ja-JP" altLang="en-US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　</a:t>
            </a:r>
            <a:endParaRPr lang="en-US" altLang="ja-JP"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r>
              <a:rPr lang="ja-JP" altLang="en-US" dirty="0">
                <a:latin typeface="Meiryo"/>
                <a:ea typeface="Meiryo"/>
                <a:cs typeface="Meiryo"/>
                <a:sym typeface="Meiryo"/>
              </a:rPr>
              <a:t>　　　　　　　　　　　</a:t>
            </a:r>
            <a:r>
              <a:rPr lang="ja-JP" b="0" i="0" u="none" strike="noStrike" cap="none" dirty="0" err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めの</a:t>
            </a:r>
            <a:r>
              <a:rPr lang="en-US" altLang="ja-JP" dirty="0"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AppleID・パスワードを控えてきてください。</a:t>
            </a:r>
            <a:endParaRPr lang="en-US" altLang="ja-JP" b="0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endParaRPr lang="en-US" altLang="ja-JP" sz="1200" dirty="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E56"/>
              </a:buClr>
              <a:buSzPts val="1600"/>
              <a:buFont typeface="Meiryo"/>
              <a:buNone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D4656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教室のお申込み　電話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ED4656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63-3051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D4656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（</a:t>
            </a:r>
            <a:r>
              <a:rPr lang="ja-JP" altLang="en-US" sz="1200" b="1" dirty="0">
                <a:solidFill>
                  <a:srgbClr val="ED4656"/>
                </a:solidFill>
                <a:latin typeface="Meiryo"/>
                <a:ea typeface="Meiryo"/>
                <a:cs typeface="Meiryo"/>
                <a:sym typeface="Meiryo"/>
              </a:rPr>
              <a:t>水俣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D4656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市いきいき健康課高齢介護支援室）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ED4656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8" name="Google Shape;87;g33dad3bb173_0_36">
            <a:extLst>
              <a:ext uri="{FF2B5EF4-FFF2-40B4-BE49-F238E27FC236}">
                <a16:creationId xmlns:a16="http://schemas.microsoft.com/office/drawing/2014/main" id="{DF2FBE1A-7E94-EF34-A293-70C8EAF89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302459"/>
              </p:ext>
            </p:extLst>
          </p:nvPr>
        </p:nvGraphicFramePr>
        <p:xfrm>
          <a:off x="233613" y="5279178"/>
          <a:ext cx="6157661" cy="1209236"/>
        </p:xfrm>
        <a:graphic>
          <a:graphicData uri="http://schemas.openxmlformats.org/drawingml/2006/table">
            <a:tbl>
              <a:tblPr>
                <a:noFill/>
                <a:tableStyleId>{02FA64DB-5554-477D-BEFF-21B7EC8B6830}</a:tableStyleId>
              </a:tblPr>
              <a:tblGrid>
                <a:gridCol w="1675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4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200" b="1" i="0" u="none" strike="noStrike" cap="none" dirty="0">
                          <a:solidFill>
                            <a:srgbClr val="FFFFFF"/>
                          </a:solidFill>
                          <a:highlight>
                            <a:srgbClr val="E33D56"/>
                          </a:highlight>
                          <a:latin typeface="Meiryo"/>
                          <a:ea typeface="Meiryo"/>
                          <a:cs typeface="Meiryo"/>
                          <a:sym typeface="Meiryo"/>
                        </a:rPr>
                        <a:t>1回目</a:t>
                      </a:r>
                      <a:endParaRPr sz="1200" u="none" strike="noStrike" cap="none" dirty="0">
                        <a:highlight>
                          <a:srgbClr val="E33D56"/>
                        </a:highlight>
                      </a:endParaRPr>
                    </a:p>
                  </a:txBody>
                  <a:tcPr marL="24050" marR="24050" marT="16025" marB="160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3D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200" b="1" i="0" u="none" strike="noStrike" cap="none" dirty="0">
                          <a:solidFill>
                            <a:srgbClr val="FFFFFF"/>
                          </a:solidFill>
                          <a:highlight>
                            <a:srgbClr val="E33D56"/>
                          </a:highlight>
                          <a:latin typeface="Meiryo"/>
                          <a:ea typeface="Meiryo"/>
                          <a:cs typeface="Meiryo"/>
                          <a:sym typeface="Meiryo"/>
                        </a:rPr>
                        <a:t>2回目</a:t>
                      </a:r>
                      <a:endParaRPr sz="1200" u="none" strike="noStrike" cap="none" dirty="0">
                        <a:highlight>
                          <a:srgbClr val="E33D56"/>
                        </a:highlight>
                      </a:endParaRPr>
                    </a:p>
                  </a:txBody>
                  <a:tcPr marL="24050" marR="24050" marT="16025" marB="160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3D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b="1" i="0" u="none" strike="noStrike" cap="none" dirty="0">
                          <a:solidFill>
                            <a:srgbClr val="FFFFFF"/>
                          </a:solidFill>
                          <a:highlight>
                            <a:srgbClr val="E33D56"/>
                          </a:highlight>
                          <a:latin typeface="Meiryo"/>
                          <a:ea typeface="Meiryo"/>
                          <a:cs typeface="Meiryo"/>
                          <a:sym typeface="Meiryo"/>
                        </a:rPr>
                        <a:t>会場</a:t>
                      </a:r>
                      <a:endParaRPr sz="1200" u="none" strike="noStrike" cap="none" dirty="0">
                        <a:highlight>
                          <a:srgbClr val="E33D56"/>
                        </a:highlight>
                      </a:endParaRPr>
                    </a:p>
                  </a:txBody>
                  <a:tcPr marL="24050" marR="24050" marT="16025" marB="160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3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７</a:t>
                      </a:r>
                      <a:r>
                        <a:rPr lang="ja-JP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/</a:t>
                      </a:r>
                      <a:r>
                        <a:rPr lang="ja-JP" altLang="en-US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２５</a:t>
                      </a:r>
                      <a:r>
                        <a:rPr lang="ja-JP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（</a:t>
                      </a:r>
                      <a:r>
                        <a:rPr lang="ja-JP" altLang="en-US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金</a:t>
                      </a:r>
                      <a:r>
                        <a:rPr lang="ja-JP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）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altLang="en-US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１０</a:t>
                      </a:r>
                      <a:r>
                        <a:rPr lang="ja-JP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時〜</a:t>
                      </a:r>
                      <a:r>
                        <a:rPr lang="ja-JP" altLang="en-US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　　　　１１</a:t>
                      </a:r>
                      <a:r>
                        <a:rPr lang="ja-JP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時</a:t>
                      </a:r>
                      <a:r>
                        <a:rPr lang="ja-JP" altLang="en-US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３０分</a:t>
                      </a:r>
                      <a:endParaRPr sz="1400" u="none" strike="noStrike" cap="none" dirty="0"/>
                    </a:p>
                  </a:txBody>
                  <a:tcPr marL="24050" marR="24050" marT="16025" marB="160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８</a:t>
                      </a:r>
                      <a:r>
                        <a:rPr lang="ja-JP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/</a:t>
                      </a:r>
                      <a:r>
                        <a:rPr lang="ja-JP" altLang="en-US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１</a:t>
                      </a:r>
                      <a:r>
                        <a:rPr lang="ja-JP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（</a:t>
                      </a:r>
                      <a:r>
                        <a:rPr lang="ja-JP" altLang="en-US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金</a:t>
                      </a:r>
                      <a:r>
                        <a:rPr lang="ja-JP" sz="1400" b="1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）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altLang="en-US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１０</a:t>
                      </a:r>
                      <a:r>
                        <a:rPr lang="ja-JP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時〜</a:t>
                      </a:r>
                      <a:r>
                        <a:rPr lang="ja-JP" altLang="en-US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　　　　１１</a:t>
                      </a:r>
                      <a:r>
                        <a:rPr lang="ja-JP" sz="1400" b="0" i="0" u="none" strike="noStrike" cap="none" dirty="0">
                          <a:solidFill>
                            <a:srgbClr val="00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時</a:t>
                      </a:r>
                      <a:endParaRPr sz="1400" u="none" strike="noStrike" cap="none" dirty="0"/>
                    </a:p>
                  </a:txBody>
                  <a:tcPr marL="24050" marR="24050" marT="16025" marB="160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400" u="none" strike="noStrike" cap="none" dirty="0"/>
                        <a:t> </a:t>
                      </a:r>
                      <a:r>
                        <a:rPr lang="ja-JP" altLang="en-US" sz="1800" u="none" strike="noStrike" cap="none" dirty="0"/>
                        <a:t>　</a:t>
                      </a:r>
                      <a:r>
                        <a:rPr lang="ja-JP" altLang="en-US" sz="1800" b="1" u="none" strike="noStrike" cap="none" dirty="0"/>
                        <a:t>水俣市保健センター　</a:t>
                      </a:r>
                      <a:endParaRPr lang="en-US" altLang="ja-JP" sz="180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altLang="en-US" sz="1800" b="1" u="none" strike="noStrike" cap="none" dirty="0"/>
                        <a:t>　（もやい館１階）</a:t>
                      </a:r>
                      <a:endParaRPr sz="1400" b="1" u="none" strike="noStrike" cap="none" dirty="0"/>
                    </a:p>
                  </a:txBody>
                  <a:tcPr marL="24050" marR="24050" marT="32050" marB="32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276</Words>
  <Application>Microsoft Office PowerPoint</Application>
  <PresentationFormat>ユーザー設定</PresentationFormat>
  <Paragraphs>36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Play</vt:lpstr>
      <vt:lpstr>Meiryo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猪口 明子</dc:creator>
  <cp:lastModifiedBy>m1218</cp:lastModifiedBy>
  <cp:revision>54</cp:revision>
  <cp:lastPrinted>2025-06-05T00:57:28Z</cp:lastPrinted>
  <dcterms:created xsi:type="dcterms:W3CDTF">2024-05-16T01:35:50Z</dcterms:created>
  <dcterms:modified xsi:type="dcterms:W3CDTF">2025-06-05T00:57:57Z</dcterms:modified>
</cp:coreProperties>
</file>