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56" r:id="rId2"/>
    <p:sldId id="260"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66FF"/>
    <a:srgbClr val="FFF6D1"/>
    <a:srgbClr val="FABB66"/>
    <a:srgbClr val="F69008"/>
    <a:srgbClr val="FF8A09"/>
    <a:srgbClr val="202C22"/>
    <a:srgbClr val="526E52"/>
    <a:srgbClr val="243024"/>
    <a:srgbClr val="1F23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4660"/>
  </p:normalViewPr>
  <p:slideViewPr>
    <p:cSldViewPr snapToGrid="0">
      <p:cViewPr varScale="1">
        <p:scale>
          <a:sx n="78" d="100"/>
          <a:sy n="78" d="100"/>
        </p:scale>
        <p:origin x="30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ja-JP" altLang="en-US" smtClean="0"/>
              <a:t>回覧</a:t>
            </a:r>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D9F57B0-A4EB-4100-BCED-F1A5EDF091BC}" type="datetimeFigureOut">
              <a:rPr kumimoji="1" lang="ja-JP" altLang="en-US" smtClean="0"/>
              <a:t>2023/1/18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7F5179C7-455D-4C24-A940-8B1E63DF5EF3}" type="slidenum">
              <a:rPr kumimoji="1" lang="ja-JP" altLang="en-US" smtClean="0"/>
              <a:t>‹#›</a:t>
            </a:fld>
            <a:endParaRPr kumimoji="1" lang="ja-JP" altLang="en-US"/>
          </a:p>
        </p:txBody>
      </p:sp>
    </p:spTree>
    <p:extLst>
      <p:ext uri="{BB962C8B-B14F-4D97-AF65-F5344CB8AC3E}">
        <p14:creationId xmlns:p14="http://schemas.microsoft.com/office/powerpoint/2010/main" val="397630317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ja-JP" altLang="en-US" smtClean="0"/>
              <a:t>回覧</a:t>
            </a:r>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C45D683-D31D-4F0B-A2A4-7A8E6023A3DB}" type="datetimeFigureOut">
              <a:rPr kumimoji="1" lang="ja-JP" altLang="en-US" smtClean="0"/>
              <a:t>2023/1/18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33D5980-334B-46F6-964E-79499D535466}" type="slidenum">
              <a:rPr kumimoji="1" lang="ja-JP" altLang="en-US" smtClean="0"/>
              <a:t>‹#›</a:t>
            </a:fld>
            <a:endParaRPr kumimoji="1" lang="ja-JP" altLang="en-US"/>
          </a:p>
        </p:txBody>
      </p:sp>
    </p:spTree>
    <p:extLst>
      <p:ext uri="{BB962C8B-B14F-4D97-AF65-F5344CB8AC3E}">
        <p14:creationId xmlns:p14="http://schemas.microsoft.com/office/powerpoint/2010/main" val="193869247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ja-JP" altLang="en-US" smtClean="0"/>
              <a:t>回覧</a:t>
            </a:r>
            <a:endParaRPr kumimoji="1" lang="ja-JP" altLang="en-US"/>
          </a:p>
        </p:txBody>
      </p:sp>
    </p:spTree>
    <p:extLst>
      <p:ext uri="{BB962C8B-B14F-4D97-AF65-F5344CB8AC3E}">
        <p14:creationId xmlns:p14="http://schemas.microsoft.com/office/powerpoint/2010/main" val="533321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ja-JP" altLang="en-US" smtClean="0"/>
              <a:t>回覧</a:t>
            </a:r>
            <a:endParaRPr kumimoji="1" lang="ja-JP" altLang="en-US"/>
          </a:p>
        </p:txBody>
      </p:sp>
    </p:spTree>
    <p:extLst>
      <p:ext uri="{BB962C8B-B14F-4D97-AF65-F5344CB8AC3E}">
        <p14:creationId xmlns:p14="http://schemas.microsoft.com/office/powerpoint/2010/main" val="1322329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4AA683-6D8E-449D-9AA6-6918D6088562}"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275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D91732-08E5-4F1F-B464-56BDE9B02291}"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434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125D51-93B3-45CE-83F2-D6EB5579DC97}"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55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4FF8F-12C0-49FE-953F-E71D522DE631}"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325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5D8A-3A08-482A-ACC7-9871E5D66247}" type="datetime1">
              <a:rPr kumimoji="1" lang="ja-JP" altLang="en-US" smtClean="0"/>
              <a:t>2023/1/18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704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4D97333-6317-4C20-A07D-C24A65561D00}" type="datetime1">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03383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7F123D-C965-4DFB-9357-BA35A3595250}" type="datetime1">
              <a:rPr kumimoji="1" lang="ja-JP" altLang="en-US" smtClean="0"/>
              <a:t>2023/1/18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679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668B95-278B-48D0-8741-EC8670D5D521}" type="datetime1">
              <a:rPr kumimoji="1" lang="ja-JP" altLang="en-US" smtClean="0"/>
              <a:t>2023/1/18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0662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BBECA-C50F-4C94-98A3-20CE34308834}" type="datetime1">
              <a:rPr kumimoji="1" lang="ja-JP" altLang="en-US" smtClean="0"/>
              <a:t>2023/1/18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3118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888125-610F-41AB-BE5E-EA61FCE03F24}" type="datetime1">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3768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8C4D6E-480E-42A1-B791-E85681EA2C84}" type="datetime1">
              <a:rPr kumimoji="1" lang="ja-JP" altLang="en-US" smtClean="0"/>
              <a:t>2023/1/18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2281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94E7DD2-470A-4E03-91EA-D2C69E1675F1}" type="datetime1">
              <a:rPr kumimoji="1" lang="ja-JP" altLang="en-US" smtClean="0"/>
              <a:t>2023/1/18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39838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1E7EC5-B959-49A6-B0A6-B827F871D37D}"/>
              </a:ext>
            </a:extLst>
          </p:cNvPr>
          <p:cNvSpPr>
            <a:spLocks noGrp="1"/>
          </p:cNvSpPr>
          <p:nvPr>
            <p:ph type="ctrTitle"/>
          </p:nvPr>
        </p:nvSpPr>
        <p:spPr>
          <a:xfrm>
            <a:off x="236741" y="179928"/>
            <a:ext cx="6362163" cy="1133154"/>
          </a:xfrm>
          <a:ln>
            <a:noFill/>
          </a:ln>
        </p:spPr>
        <p:txBody>
          <a:bodyPr>
            <a:noAutofit/>
          </a:bodyPr>
          <a:lstStyle/>
          <a:p>
            <a:pPr>
              <a:lnSpc>
                <a:spcPct val="110000"/>
              </a:lnSpc>
            </a:pPr>
            <a: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t/>
            </a:r>
            <a:b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br>
            <a: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t/>
            </a:r>
            <a:b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br>
            <a:r>
              <a:rPr kumimoji="1" lang="ja-JP" altLang="en-US" sz="3200" b="1" dirty="0" smtClean="0">
                <a:ln w="82550">
                  <a:solidFill>
                    <a:srgbClr val="202C22"/>
                  </a:solidFill>
                </a:ln>
                <a:latin typeface="BIZ UDPゴシック" panose="020B0400000000000000" pitchFamily="50" charset="-128"/>
                <a:ea typeface="BIZ UDPゴシック" panose="020B0400000000000000" pitchFamily="50" charset="-128"/>
              </a:rPr>
              <a:t>肥料価格高騰対策の</a:t>
            </a:r>
            <a:r>
              <a:rPr kumimoji="1" lang="ja-JP" altLang="en-US" sz="3200" b="1" dirty="0" err="1" smtClean="0">
                <a:ln w="82550">
                  <a:solidFill>
                    <a:srgbClr val="202C22"/>
                  </a:solidFill>
                </a:ln>
                <a:latin typeface="BIZ UDPゴシック" panose="020B0400000000000000" pitchFamily="50" charset="-128"/>
                <a:ea typeface="BIZ UDPゴシック" panose="020B0400000000000000" pitchFamily="50" charset="-128"/>
              </a:rPr>
              <a:t>ご</a:t>
            </a:r>
            <a:r>
              <a:rPr kumimoji="1" lang="ja-JP" altLang="en-US" sz="3200" b="1" dirty="0" smtClean="0">
                <a:ln w="82550">
                  <a:solidFill>
                    <a:srgbClr val="202C22"/>
                  </a:solidFill>
                </a:ln>
                <a:latin typeface="BIZ UDPゴシック" panose="020B0400000000000000" pitchFamily="50" charset="-128"/>
                <a:ea typeface="BIZ UDPゴシック" panose="020B0400000000000000" pitchFamily="50" charset="-128"/>
              </a:rPr>
              <a:t>あんない</a:t>
            </a:r>
            <a: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t/>
            </a:r>
            <a:br>
              <a:rPr kumimoji="1" lang="en-US" altLang="ja-JP" sz="3200" b="1" dirty="0" smtClean="0">
                <a:ln w="82550">
                  <a:solidFill>
                    <a:srgbClr val="202C22"/>
                  </a:solidFill>
                </a:ln>
                <a:latin typeface="BIZ UDPゴシック" panose="020B0400000000000000" pitchFamily="50" charset="-128"/>
                <a:ea typeface="BIZ UDPゴシック" panose="020B0400000000000000" pitchFamily="50" charset="-128"/>
              </a:rPr>
            </a:br>
            <a:r>
              <a:rPr kumimoji="1" lang="ja-JP" altLang="en-US" sz="2000" b="1" dirty="0" smtClean="0">
                <a:ln w="82550">
                  <a:solidFill>
                    <a:srgbClr val="202C22"/>
                  </a:solidFill>
                </a:ln>
                <a:latin typeface="BIZ UDPゴシック" panose="020B0400000000000000" pitchFamily="50" charset="-128"/>
                <a:ea typeface="BIZ UDPゴシック" panose="020B0400000000000000" pitchFamily="50" charset="-128"/>
              </a:rPr>
              <a:t>～肥料価格高騰に直面する農家の皆様を支援します～</a:t>
            </a:r>
            <a:endPar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275527" y="7261468"/>
            <a:ext cx="6362163" cy="2207561"/>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8" name="矢印: 五方向 17">
            <a:extLst>
              <a:ext uri="{FF2B5EF4-FFF2-40B4-BE49-F238E27FC236}">
                <a16:creationId xmlns:a16="http://schemas.microsoft.com/office/drawing/2014/main" id="{2D85C27F-AA44-4205-BF18-22558C58AF55}"/>
              </a:ext>
            </a:extLst>
          </p:cNvPr>
          <p:cNvSpPr/>
          <p:nvPr/>
        </p:nvSpPr>
        <p:spPr>
          <a:xfrm>
            <a:off x="264732" y="7079404"/>
            <a:ext cx="2308923"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a:t>
            </a:r>
            <a:r>
              <a:rPr kumimoji="1" lang="ja-JP" altLang="en-US" b="1" dirty="0" smtClean="0">
                <a:latin typeface="BIZ UDPゴシック" panose="020B0400000000000000" pitchFamily="50" charset="-128"/>
                <a:ea typeface="BIZ UDPゴシック" panose="020B0400000000000000" pitchFamily="50" charset="-128"/>
              </a:rPr>
              <a:t>申請</a:t>
            </a:r>
            <a:r>
              <a:rPr kumimoji="1" lang="ja-JP" altLang="en-US" b="1" dirty="0">
                <a:latin typeface="BIZ UDPゴシック" panose="020B0400000000000000" pitchFamily="50" charset="-128"/>
                <a:ea typeface="BIZ UDPゴシック" panose="020B0400000000000000" pitchFamily="50" charset="-128"/>
              </a:rPr>
              <a:t>に必要なもの</a:t>
            </a:r>
          </a:p>
        </p:txBody>
      </p:sp>
      <p:sp>
        <p:nvSpPr>
          <p:cNvPr id="7" name="テキスト ボックス 6">
            <a:extLst>
              <a:ext uri="{FF2B5EF4-FFF2-40B4-BE49-F238E27FC236}">
                <a16:creationId xmlns:a16="http://schemas.microsoft.com/office/drawing/2014/main" id="{03043AAA-AE94-4DB1-8EDC-6C9A01C82F40}"/>
              </a:ext>
            </a:extLst>
          </p:cNvPr>
          <p:cNvSpPr txBox="1"/>
          <p:nvPr/>
        </p:nvSpPr>
        <p:spPr>
          <a:xfrm>
            <a:off x="5464503" y="9501731"/>
            <a:ext cx="1050288" cy="307777"/>
          </a:xfrm>
          <a:prstGeom prst="rect">
            <a:avLst/>
          </a:prstGeom>
          <a:noFill/>
        </p:spPr>
        <p:txBody>
          <a:bodyPr wrap="non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裏面に続く</a:t>
            </a:r>
            <a:endParaRPr kumimoji="1" lang="ja-JP" altLang="en-US" sz="1400" dirty="0">
              <a:latin typeface="BIZ UDPゴシック" panose="020B0400000000000000" pitchFamily="50" charset="-128"/>
              <a:ea typeface="BIZ UDPゴシック" panose="020B0400000000000000" pitchFamily="50" charset="-128"/>
            </a:endParaRPr>
          </a:p>
        </p:txBody>
      </p:sp>
      <p:grpSp>
        <p:nvGrpSpPr>
          <p:cNvPr id="3" name="グループ化 2"/>
          <p:cNvGrpSpPr/>
          <p:nvPr/>
        </p:nvGrpSpPr>
        <p:grpSpPr>
          <a:xfrm>
            <a:off x="-135779" y="519847"/>
            <a:ext cx="7104502" cy="808830"/>
            <a:chOff x="-143578" y="216827"/>
            <a:chExt cx="7104502" cy="80883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43578" y="216827"/>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168924" y="229019"/>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25" name="タイトル 1">
              <a:extLst>
                <a:ext uri="{FF2B5EF4-FFF2-40B4-BE49-F238E27FC236}">
                  <a16:creationId xmlns:a16="http://schemas.microsoft.com/office/drawing/2014/main" id="{9485ADF1-3526-4AB0-A941-7ECFAAEBFE54}"/>
                </a:ext>
              </a:extLst>
            </p:cNvPr>
            <p:cNvSpPr txBox="1">
              <a:spLocks/>
            </p:cNvSpPr>
            <p:nvPr/>
          </p:nvSpPr>
          <p:spPr>
            <a:xfrm>
              <a:off x="235391" y="280702"/>
              <a:ext cx="6362163" cy="744955"/>
            </a:xfrm>
            <a:prstGeom prst="rect">
              <a:avLst/>
            </a:prstGeom>
            <a:ln>
              <a:noFill/>
            </a:ln>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10000"/>
                </a:lnSpc>
              </a:pPr>
              <a:r>
                <a:rPr lang="ja-JP" altLang="en-US" sz="3200" b="1" dirty="0">
                  <a:solidFill>
                    <a:srgbClr val="C9E77D"/>
                  </a:solidFill>
                  <a:latin typeface="BIZ UDPゴシック" panose="020B0400000000000000" pitchFamily="50" charset="-128"/>
                  <a:ea typeface="BIZ UDPゴシック" panose="020B0400000000000000" pitchFamily="50" charset="-128"/>
                </a:rPr>
                <a:t>肥料価格高騰対策</a:t>
              </a:r>
              <a:r>
                <a:rPr lang="ja-JP" altLang="en-US" sz="3200" b="1" dirty="0">
                  <a:solidFill>
                    <a:schemeClr val="bg1"/>
                  </a:solidFill>
                  <a:latin typeface="BIZ UDPゴシック" panose="020B0400000000000000" pitchFamily="50" charset="-128"/>
                  <a:ea typeface="BIZ UDPゴシック" panose="020B0400000000000000" pitchFamily="50" charset="-128"/>
                </a:rPr>
                <a:t>のごあんない</a:t>
              </a:r>
              <a:r>
                <a:rPr lang="en-US" altLang="ja-JP" sz="3200" b="1" dirty="0">
                  <a:solidFill>
                    <a:schemeClr val="bg1"/>
                  </a:solidFill>
                  <a:latin typeface="BIZ UDPゴシック" panose="020B0400000000000000" pitchFamily="50" charset="-128"/>
                  <a:ea typeface="BIZ UDPゴシック" panose="020B0400000000000000" pitchFamily="50" charset="-128"/>
                </a:rPr>
                <a:t/>
              </a:r>
              <a:br>
                <a:rPr lang="en-US" altLang="ja-JP" sz="3200" b="1" dirty="0">
                  <a:solidFill>
                    <a:schemeClr val="bg1"/>
                  </a:solidFill>
                  <a:latin typeface="BIZ UDPゴシック" panose="020B0400000000000000" pitchFamily="50" charset="-128"/>
                  <a:ea typeface="BIZ UDPゴシック" panose="020B0400000000000000" pitchFamily="50" charset="-128"/>
                </a:rPr>
              </a:br>
              <a:r>
                <a:rPr lang="ja-JP" altLang="en-US" sz="2000" b="1" dirty="0">
                  <a:solidFill>
                    <a:schemeClr val="bg1"/>
                  </a:solidFill>
                  <a:latin typeface="BIZ UDPゴシック" panose="020B0400000000000000" pitchFamily="50" charset="-128"/>
                  <a:ea typeface="BIZ UDPゴシック" panose="020B0400000000000000" pitchFamily="50" charset="-128"/>
                </a:rPr>
                <a:t>～肥料価格高騰に直面する農家の皆様を支援します～</a:t>
              </a:r>
              <a:endParaRPr lang="ja-JP" altLang="en-US" sz="3200" b="1" dirty="0">
                <a:solidFill>
                  <a:schemeClr val="bg1"/>
                </a:solidFill>
                <a:latin typeface="BIZ UDPゴシック" panose="020B0400000000000000" pitchFamily="50" charset="-128"/>
                <a:ea typeface="BIZ UDPゴシック" panose="020B0400000000000000" pitchFamily="50" charset="-128"/>
              </a:endParaRPr>
            </a:p>
          </p:txBody>
        </p:sp>
      </p:grpSp>
      <p:sp>
        <p:nvSpPr>
          <p:cNvPr id="67" name="四角形: 角を丸くする 7">
            <a:extLst>
              <a:ext uri="{FF2B5EF4-FFF2-40B4-BE49-F238E27FC236}">
                <a16:creationId xmlns:a16="http://schemas.microsoft.com/office/drawing/2014/main" id="{7952536A-D68D-46FC-9F20-9279CE7FDBF0}"/>
              </a:ext>
            </a:extLst>
          </p:cNvPr>
          <p:cNvSpPr/>
          <p:nvPr/>
        </p:nvSpPr>
        <p:spPr>
          <a:xfrm>
            <a:off x="235391" y="1417142"/>
            <a:ext cx="6362163" cy="1447352"/>
          </a:xfrm>
          <a:prstGeom prst="roundRect">
            <a:avLst/>
          </a:prstGeom>
          <a:solidFill>
            <a:schemeClr val="bg1"/>
          </a:solidFill>
          <a:ln w="44450" cmpd="sng">
            <a:solidFill>
              <a:srgbClr val="3A851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8" name="正方形/長方形 67">
            <a:extLst>
              <a:ext uri="{FF2B5EF4-FFF2-40B4-BE49-F238E27FC236}">
                <a16:creationId xmlns:a16="http://schemas.microsoft.com/office/drawing/2014/main" id="{134EA117-36AD-4EA6-A6A9-CB90F0684AA1}"/>
              </a:ext>
            </a:extLst>
          </p:cNvPr>
          <p:cNvSpPr/>
          <p:nvPr/>
        </p:nvSpPr>
        <p:spPr>
          <a:xfrm flipV="1">
            <a:off x="288405" y="3235741"/>
            <a:ext cx="6362163" cy="98424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69" name="矢印: 五方向 29">
            <a:extLst>
              <a:ext uri="{FF2B5EF4-FFF2-40B4-BE49-F238E27FC236}">
                <a16:creationId xmlns:a16="http://schemas.microsoft.com/office/drawing/2014/main" id="{60538687-AD17-4744-89A8-DE34AF74C3F8}"/>
              </a:ext>
            </a:extLst>
          </p:cNvPr>
          <p:cNvSpPr/>
          <p:nvPr/>
        </p:nvSpPr>
        <p:spPr>
          <a:xfrm>
            <a:off x="275527" y="3043138"/>
            <a:ext cx="291843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70" name="正方形/長方形 69">
            <a:extLst>
              <a:ext uri="{FF2B5EF4-FFF2-40B4-BE49-F238E27FC236}">
                <a16:creationId xmlns:a16="http://schemas.microsoft.com/office/drawing/2014/main" id="{51B2CDD0-7E9F-4CE8-9605-DA87324658B3}"/>
              </a:ext>
            </a:extLst>
          </p:cNvPr>
          <p:cNvSpPr/>
          <p:nvPr/>
        </p:nvSpPr>
        <p:spPr>
          <a:xfrm flipV="1">
            <a:off x="282932" y="4535767"/>
            <a:ext cx="6362163" cy="2427443"/>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71" name="矢印: 五方向 32">
            <a:extLst>
              <a:ext uri="{FF2B5EF4-FFF2-40B4-BE49-F238E27FC236}">
                <a16:creationId xmlns:a16="http://schemas.microsoft.com/office/drawing/2014/main" id="{EEDF2E6F-9508-42DF-8863-983FA0DC8305}"/>
              </a:ext>
            </a:extLst>
          </p:cNvPr>
          <p:cNvSpPr/>
          <p:nvPr/>
        </p:nvSpPr>
        <p:spPr>
          <a:xfrm>
            <a:off x="271082" y="4348386"/>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cxnSp>
        <p:nvCxnSpPr>
          <p:cNvPr id="72" name="直線コネクタ 71">
            <a:extLst>
              <a:ext uri="{FF2B5EF4-FFF2-40B4-BE49-F238E27FC236}">
                <a16:creationId xmlns:a16="http://schemas.microsoft.com/office/drawing/2014/main" id="{3B0506C5-64F9-4CBB-A270-3084A8ABF565}"/>
              </a:ext>
            </a:extLst>
          </p:cNvPr>
          <p:cNvCxnSpPr>
            <a:cxnSpLocks/>
          </p:cNvCxnSpPr>
          <p:nvPr/>
        </p:nvCxnSpPr>
        <p:spPr>
          <a:xfrm>
            <a:off x="514331" y="1642475"/>
            <a:ext cx="1906455"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C35EB3D6-0E0E-4A6B-A821-185FAE51078A}"/>
              </a:ext>
            </a:extLst>
          </p:cNvPr>
          <p:cNvCxnSpPr>
            <a:cxnSpLocks/>
          </p:cNvCxnSpPr>
          <p:nvPr/>
        </p:nvCxnSpPr>
        <p:spPr>
          <a:xfrm>
            <a:off x="1333876" y="2448838"/>
            <a:ext cx="1641948"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A9B90211-5BA3-4584-9C26-3141B476E620}"/>
              </a:ext>
            </a:extLst>
          </p:cNvPr>
          <p:cNvSpPr txBox="1"/>
          <p:nvPr/>
        </p:nvSpPr>
        <p:spPr>
          <a:xfrm>
            <a:off x="399263" y="1491782"/>
            <a:ext cx="6095859" cy="1333057"/>
          </a:xfrm>
          <a:prstGeom prst="rect">
            <a:avLst/>
          </a:prstGeom>
          <a:noFill/>
        </p:spPr>
        <p:txBody>
          <a:bodyPr wrap="square" rtlCol="0">
            <a:spAutoFit/>
          </a:bodyPr>
          <a:lstStyle/>
          <a:p>
            <a:pPr>
              <a:lnSpc>
                <a:spcPct val="125000"/>
              </a:lnSpc>
            </a:pPr>
            <a:r>
              <a:rPr kumimoji="1" lang="ja-JP" altLang="en-US" sz="2150" b="1" dirty="0">
                <a:latin typeface="BIZ UDPゴシック" panose="020B0400000000000000" pitchFamily="50" charset="-128"/>
                <a:ea typeface="BIZ UDPゴシック" panose="020B0400000000000000" pitchFamily="50" charset="-128"/>
              </a:rPr>
              <a:t>肥料価格の高騰</a:t>
            </a:r>
            <a:r>
              <a:rPr kumimoji="1" lang="ja-JP" altLang="en-US" sz="2150" dirty="0">
                <a:latin typeface="BIZ UDPゴシック" panose="020B0400000000000000" pitchFamily="50" charset="-128"/>
                <a:ea typeface="BIZ UDPゴシック" panose="020B0400000000000000" pitchFamily="50" charset="-128"/>
              </a:rPr>
              <a:t>による農業経営への影響緩和のため、化学肥料の低減に向けて取り組む</a:t>
            </a:r>
            <a:r>
              <a:rPr kumimoji="1" lang="ja-JP" altLang="en-US" sz="2150" dirty="0">
                <a:solidFill>
                  <a:srgbClr val="FF0000"/>
                </a:solidFill>
                <a:latin typeface="BIZ UDPゴシック" panose="020B0400000000000000" pitchFamily="50" charset="-128"/>
                <a:ea typeface="BIZ UDPゴシック" panose="020B0400000000000000" pitchFamily="50" charset="-128"/>
              </a:rPr>
              <a:t>農業者</a:t>
            </a:r>
            <a:r>
              <a:rPr kumimoji="1" lang="ja-JP" altLang="en-US" sz="2150" dirty="0">
                <a:latin typeface="BIZ UDPゴシック" panose="020B0400000000000000" pitchFamily="50" charset="-128"/>
                <a:ea typeface="BIZ UDPゴシック" panose="020B0400000000000000" pitchFamily="50" charset="-128"/>
              </a:rPr>
              <a:t>の皆様の</a:t>
            </a:r>
            <a:r>
              <a:rPr kumimoji="1" lang="ja-JP" altLang="en-US" sz="2150" b="1" dirty="0">
                <a:latin typeface="BIZ UDPゴシック" panose="020B0400000000000000" pitchFamily="50" charset="-128"/>
                <a:ea typeface="BIZ UDPゴシック" panose="020B0400000000000000" pitchFamily="50" charset="-128"/>
              </a:rPr>
              <a:t>肥料費を支援</a:t>
            </a:r>
            <a:r>
              <a:rPr kumimoji="1" lang="ja-JP" altLang="en-US" sz="2150" dirty="0">
                <a:latin typeface="BIZ UDPゴシック" panose="020B0400000000000000" pitchFamily="50" charset="-128"/>
                <a:ea typeface="BIZ UDPゴシック" panose="020B0400000000000000" pitchFamily="50" charset="-128"/>
              </a:rPr>
              <a:t>します。</a:t>
            </a:r>
            <a:endParaRPr kumimoji="1" lang="en-US" altLang="ja-JP" sz="2150" dirty="0">
              <a:latin typeface="BIZ UDPゴシック" panose="020B0400000000000000" pitchFamily="50" charset="-128"/>
              <a:ea typeface="BIZ UDPゴシック" panose="020B0400000000000000" pitchFamily="50" charset="-128"/>
            </a:endParaRPr>
          </a:p>
        </p:txBody>
      </p:sp>
      <p:cxnSp>
        <p:nvCxnSpPr>
          <p:cNvPr id="75" name="直線コネクタ 74">
            <a:extLst>
              <a:ext uri="{FF2B5EF4-FFF2-40B4-BE49-F238E27FC236}">
                <a16:creationId xmlns:a16="http://schemas.microsoft.com/office/drawing/2014/main" id="{243A19D7-D11D-4842-AC66-72B28BB37CB2}"/>
              </a:ext>
            </a:extLst>
          </p:cNvPr>
          <p:cNvCxnSpPr>
            <a:cxnSpLocks/>
          </p:cNvCxnSpPr>
          <p:nvPr/>
        </p:nvCxnSpPr>
        <p:spPr>
          <a:xfrm>
            <a:off x="651536" y="3730233"/>
            <a:ext cx="3642183"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973E253A-215C-4F1D-BA77-02A3F322EF2A}"/>
              </a:ext>
            </a:extLst>
          </p:cNvPr>
          <p:cNvSpPr txBox="1"/>
          <p:nvPr/>
        </p:nvSpPr>
        <p:spPr>
          <a:xfrm>
            <a:off x="548067" y="3487409"/>
            <a:ext cx="6091707" cy="630942"/>
          </a:xfrm>
          <a:prstGeom prst="rect">
            <a:avLst/>
          </a:prstGeom>
          <a:noFill/>
        </p:spPr>
        <p:txBody>
          <a:bodyPr wrap="square" rtlCol="0">
            <a:spAutoFit/>
          </a:bodyPr>
          <a:lstStyle/>
          <a:p>
            <a:r>
              <a:rPr kumimoji="1" lang="ja-JP" altLang="en-US" sz="1900" b="1" dirty="0">
                <a:latin typeface="BIZ UDPゴシック" panose="020B0400000000000000" pitchFamily="50" charset="-128"/>
                <a:ea typeface="BIZ UDPゴシック" panose="020B0400000000000000" pitchFamily="50" charset="-128"/>
              </a:rPr>
              <a:t>令和４年６月</a:t>
            </a:r>
            <a:r>
              <a:rPr kumimoji="1" lang="ja-JP" altLang="en-US" sz="1600" dirty="0">
                <a:latin typeface="BIZ UDPゴシック" panose="020B0400000000000000" pitchFamily="50" charset="-128"/>
                <a:ea typeface="BIZ UDPゴシック" panose="020B0400000000000000" pitchFamily="50" charset="-128"/>
              </a:rPr>
              <a:t>から</a:t>
            </a:r>
            <a:r>
              <a:rPr kumimoji="1" lang="ja-JP" altLang="en-US" sz="1900" b="1" dirty="0">
                <a:latin typeface="BIZ UDPゴシック" panose="020B0400000000000000" pitchFamily="50" charset="-128"/>
                <a:ea typeface="BIZ UDPゴシック" panose="020B0400000000000000" pitchFamily="50" charset="-128"/>
              </a:rPr>
              <a:t>令和５年５月</a:t>
            </a:r>
            <a:r>
              <a:rPr kumimoji="1" lang="ja-JP" altLang="en-US" sz="1600" dirty="0">
                <a:latin typeface="BIZ UDPゴシック" panose="020B0400000000000000" pitchFamily="50" charset="-128"/>
                <a:ea typeface="BIZ UDPゴシック" panose="020B0400000000000000" pitchFamily="50" charset="-128"/>
              </a:rPr>
              <a:t>に購入した肥料</a:t>
            </a:r>
            <a:r>
              <a:rPr kumimoji="1" lang="ja-JP" altLang="en-US" sz="1600" dirty="0" smtClean="0">
                <a:latin typeface="BIZ UDPゴシック" panose="020B0400000000000000" pitchFamily="50" charset="-128"/>
                <a:ea typeface="BIZ UDPゴシック" panose="020B0400000000000000" pitchFamily="50" charset="-128"/>
              </a:rPr>
              <a:t>（</a:t>
            </a:r>
            <a:r>
              <a:rPr kumimoji="1" lang="ja-JP" altLang="en-US" sz="1600" dirty="0" smtClean="0">
                <a:solidFill>
                  <a:srgbClr val="0066FF"/>
                </a:solidFill>
                <a:latin typeface="BIZ UDPゴシック" panose="020B0400000000000000" pitchFamily="50" charset="-128"/>
                <a:ea typeface="BIZ UDPゴシック" panose="020B0400000000000000" pitchFamily="50" charset="-128"/>
              </a:rPr>
              <a:t>令和</a:t>
            </a:r>
            <a:r>
              <a:rPr kumimoji="1" lang="en-US" altLang="ja-JP" sz="1600" dirty="0">
                <a:solidFill>
                  <a:srgbClr val="0066FF"/>
                </a:solidFill>
                <a:latin typeface="BIZ UDPゴシック" panose="020B0400000000000000" pitchFamily="50" charset="-128"/>
                <a:ea typeface="BIZ UDPゴシック" panose="020B0400000000000000" pitchFamily="50" charset="-128"/>
              </a:rPr>
              <a:t>4</a:t>
            </a:r>
            <a:r>
              <a:rPr kumimoji="1" lang="ja-JP" altLang="en-US" sz="1600" dirty="0" smtClean="0">
                <a:solidFill>
                  <a:srgbClr val="0066FF"/>
                </a:solidFill>
                <a:latin typeface="BIZ UDPゴシック" panose="020B0400000000000000" pitchFamily="50" charset="-128"/>
                <a:ea typeface="BIZ UDPゴシック" panose="020B0400000000000000" pitchFamily="50" charset="-128"/>
              </a:rPr>
              <a:t>年</a:t>
            </a:r>
            <a:r>
              <a:rPr kumimoji="1" lang="ja-JP" altLang="en-US" sz="1600" dirty="0">
                <a:solidFill>
                  <a:srgbClr val="0066FF"/>
                </a:solidFill>
                <a:latin typeface="BIZ UDPゴシック" panose="020B0400000000000000" pitchFamily="50" charset="-128"/>
                <a:ea typeface="BIZ UDPゴシック" panose="020B0400000000000000" pitchFamily="50" charset="-128"/>
              </a:rPr>
              <a:t>の秋</a:t>
            </a:r>
            <a:r>
              <a:rPr kumimoji="1" lang="ja-JP" altLang="en-US" sz="1600" dirty="0" smtClean="0">
                <a:solidFill>
                  <a:srgbClr val="0066FF"/>
                </a:solidFill>
                <a:latin typeface="BIZ UDPゴシック" panose="020B0400000000000000" pitchFamily="50" charset="-128"/>
                <a:ea typeface="BIZ UDPゴシック" panose="020B0400000000000000" pitchFamily="50" charset="-128"/>
              </a:rPr>
              <a:t>肥</a:t>
            </a:r>
            <a:r>
              <a:rPr kumimoji="1" lang="ja-JP" altLang="en-US" sz="1600" dirty="0" smtClean="0">
                <a:latin typeface="BIZ UDPゴシック" panose="020B0400000000000000" pitchFamily="50" charset="-128"/>
                <a:ea typeface="BIZ UDPゴシック" panose="020B0400000000000000" pitchFamily="50" charset="-128"/>
              </a:rPr>
              <a:t>と</a:t>
            </a:r>
            <a:r>
              <a:rPr kumimoji="1" lang="ja-JP" altLang="en-US" sz="1600" dirty="0" smtClean="0">
                <a:solidFill>
                  <a:srgbClr val="FF00FF"/>
                </a:solidFill>
                <a:latin typeface="BIZ UDPゴシック" panose="020B0400000000000000" pitchFamily="50" charset="-128"/>
                <a:ea typeface="BIZ UDPゴシック" panose="020B0400000000000000" pitchFamily="50" charset="-128"/>
              </a:rPr>
              <a:t>令和</a:t>
            </a:r>
            <a:r>
              <a:rPr kumimoji="1" lang="en-US" altLang="ja-JP" sz="1600" dirty="0">
                <a:solidFill>
                  <a:srgbClr val="FF00FF"/>
                </a:solidFill>
                <a:latin typeface="BIZ UDPゴシック" panose="020B0400000000000000" pitchFamily="50" charset="-128"/>
                <a:ea typeface="BIZ UDPゴシック" panose="020B0400000000000000" pitchFamily="50" charset="-128"/>
              </a:rPr>
              <a:t>5</a:t>
            </a:r>
            <a:r>
              <a:rPr kumimoji="1" lang="ja-JP" altLang="en-US" sz="1600" dirty="0" smtClean="0">
                <a:solidFill>
                  <a:srgbClr val="FF00FF"/>
                </a:solidFill>
                <a:latin typeface="BIZ UDPゴシック" panose="020B0400000000000000" pitchFamily="50" charset="-128"/>
                <a:ea typeface="BIZ UDPゴシック" panose="020B0400000000000000" pitchFamily="50" charset="-128"/>
              </a:rPr>
              <a:t>年</a:t>
            </a:r>
            <a:r>
              <a:rPr kumimoji="1" lang="ja-JP" altLang="en-US" sz="1600" dirty="0">
                <a:solidFill>
                  <a:srgbClr val="FF00FF"/>
                </a:solidFill>
                <a:latin typeface="BIZ UDPゴシック" panose="020B0400000000000000" pitchFamily="50" charset="-128"/>
                <a:ea typeface="BIZ UDPゴシック" panose="020B0400000000000000" pitchFamily="50" charset="-128"/>
              </a:rPr>
              <a:t>の春肥</a:t>
            </a:r>
            <a:r>
              <a:rPr kumimoji="1" lang="ja-JP" altLang="en-US" sz="1600" dirty="0">
                <a:latin typeface="BIZ UDPゴシック" panose="020B0400000000000000" pitchFamily="50" charset="-128"/>
                <a:ea typeface="BIZ UDPゴシック" panose="020B0400000000000000" pitchFamily="50" charset="-128"/>
              </a:rPr>
              <a:t>として使用する肥料）が対象です。</a:t>
            </a:r>
          </a:p>
        </p:txBody>
      </p:sp>
      <p:pic>
        <p:nvPicPr>
          <p:cNvPr id="77" name="Picture 2">
            <a:extLst>
              <a:ext uri="{FF2B5EF4-FFF2-40B4-BE49-F238E27FC236}">
                <a16:creationId xmlns:a16="http://schemas.microsoft.com/office/drawing/2014/main" id="{FB178045-0BE8-4120-8585-FE1D5F7F478F}"/>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rot="692439">
            <a:off x="5920681" y="2326750"/>
            <a:ext cx="771020" cy="771020"/>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10">
            <a:extLst>
              <a:ext uri="{FF2B5EF4-FFF2-40B4-BE49-F238E27FC236}">
                <a16:creationId xmlns:a16="http://schemas.microsoft.com/office/drawing/2014/main" id="{F4D8E8E9-F4D9-4F12-883B-8B609134B0C7}"/>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rot="21083526">
            <a:off x="5419786" y="2497104"/>
            <a:ext cx="664337" cy="664337"/>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a:extLst>
              <a:ext uri="{FF2B5EF4-FFF2-40B4-BE49-F238E27FC236}">
                <a16:creationId xmlns:a16="http://schemas.microsoft.com/office/drawing/2014/main" id="{A7472EE5-C023-4BC1-ADAB-92070E9538CC}"/>
              </a:ext>
            </a:extLst>
          </p:cNvPr>
          <p:cNvSpPr txBox="1"/>
          <p:nvPr/>
        </p:nvSpPr>
        <p:spPr>
          <a:xfrm>
            <a:off x="1307710" y="5690180"/>
            <a:ext cx="532998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353736" y="5675747"/>
            <a:ext cx="918459"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sp>
        <p:nvSpPr>
          <p:cNvPr id="39" name="大かっこ 38">
            <a:extLst>
              <a:ext uri="{FF2B5EF4-FFF2-40B4-BE49-F238E27FC236}">
                <a16:creationId xmlns:a16="http://schemas.microsoft.com/office/drawing/2014/main" id="{7F25A3B5-9F9B-44B8-B022-BAF02F9EB705}"/>
              </a:ext>
            </a:extLst>
          </p:cNvPr>
          <p:cNvSpPr/>
          <p:nvPr/>
        </p:nvSpPr>
        <p:spPr>
          <a:xfrm>
            <a:off x="477009" y="6070753"/>
            <a:ext cx="5106529" cy="811640"/>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C130C443-D86A-40E3-B1A4-A3B02A8BDE7A}"/>
              </a:ext>
            </a:extLst>
          </p:cNvPr>
          <p:cNvSpPr/>
          <p:nvPr/>
        </p:nvSpPr>
        <p:spPr>
          <a:xfrm>
            <a:off x="2252740" y="6124094"/>
            <a:ext cx="3174922" cy="663312"/>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当年の肥料費</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1885694" y="6097564"/>
            <a:ext cx="422340"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err="1" smtClean="0">
                <a:latin typeface="BIZ UDPゴシック" panose="020B0400000000000000" pitchFamily="50" charset="-128"/>
                <a:ea typeface="BIZ UDPゴシック" panose="020B0400000000000000" pitchFamily="50" charset="-128"/>
              </a:rPr>
              <a:t>ー</a:t>
            </a:r>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581465" y="6301958"/>
            <a:ext cx="1273377"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当年の肥料費</a:t>
            </a:r>
          </a:p>
        </p:txBody>
      </p:sp>
      <p:sp>
        <p:nvSpPr>
          <p:cNvPr id="43" name="テキスト ボックス 42">
            <a:extLst>
              <a:ext uri="{FF2B5EF4-FFF2-40B4-BE49-F238E27FC236}">
                <a16:creationId xmlns:a16="http://schemas.microsoft.com/office/drawing/2014/main" id="{3737548A-9990-4245-BC9F-81434D8EFF64}"/>
              </a:ext>
            </a:extLst>
          </p:cNvPr>
          <p:cNvSpPr txBox="1"/>
          <p:nvPr/>
        </p:nvSpPr>
        <p:spPr>
          <a:xfrm>
            <a:off x="3479089" y="6354113"/>
            <a:ext cx="851120" cy="3693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統計データ</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を基に決定</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655644" y="6428368"/>
            <a:ext cx="1096312" cy="246221"/>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485439" y="6365368"/>
            <a:ext cx="732850" cy="359522"/>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7" name="大かっこ 46">
            <a:extLst>
              <a:ext uri="{FF2B5EF4-FFF2-40B4-BE49-F238E27FC236}">
                <a16:creationId xmlns:a16="http://schemas.microsoft.com/office/drawing/2014/main" id="{254E0CC3-EF32-480B-AA72-22CF69137EBE}"/>
              </a:ext>
            </a:extLst>
          </p:cNvPr>
          <p:cNvSpPr/>
          <p:nvPr/>
        </p:nvSpPr>
        <p:spPr>
          <a:xfrm>
            <a:off x="4611878" y="6371718"/>
            <a:ext cx="478948" cy="34684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pSp>
        <p:nvGrpSpPr>
          <p:cNvPr id="11" name="グループ化 10"/>
          <p:cNvGrpSpPr/>
          <p:nvPr/>
        </p:nvGrpSpPr>
        <p:grpSpPr>
          <a:xfrm>
            <a:off x="621552" y="4773803"/>
            <a:ext cx="5711274" cy="861774"/>
            <a:chOff x="-6129946" y="4380573"/>
            <a:chExt cx="5711274" cy="861774"/>
          </a:xfrm>
        </p:grpSpPr>
        <p:cxnSp>
          <p:nvCxnSpPr>
            <p:cNvPr id="49" name="直線コネクタ 48">
              <a:extLst>
                <a:ext uri="{FF2B5EF4-FFF2-40B4-BE49-F238E27FC236}">
                  <a16:creationId xmlns:a16="http://schemas.microsoft.com/office/drawing/2014/main" id="{2BCF06AC-6221-4175-A037-895644F66345}"/>
                </a:ext>
              </a:extLst>
            </p:cNvPr>
            <p:cNvCxnSpPr>
              <a:cxnSpLocks/>
            </p:cNvCxnSpPr>
            <p:nvPr/>
          </p:nvCxnSpPr>
          <p:spPr>
            <a:xfrm>
              <a:off x="-4759385" y="4860888"/>
              <a:ext cx="4248000"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3802A3C-3D3D-4D46-97E9-B6DEE0A87865}"/>
                </a:ext>
              </a:extLst>
            </p:cNvPr>
            <p:cNvSpPr txBox="1"/>
            <p:nvPr/>
          </p:nvSpPr>
          <p:spPr>
            <a:xfrm>
              <a:off x="-6129946" y="4380573"/>
              <a:ext cx="5711274" cy="861774"/>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化学肥料低減の取組を行った上で前年度から増加した肥料費について、</a:t>
              </a:r>
              <a:r>
                <a:rPr kumimoji="1" lang="ja-JP" altLang="en-US" sz="1600" dirty="0" smtClean="0">
                  <a:latin typeface="BIZ UDPゴシック" panose="020B0400000000000000" pitchFamily="50" charset="-128"/>
                  <a:ea typeface="BIZ UDPゴシック" panose="020B0400000000000000" pitchFamily="50" charset="-128"/>
                </a:rPr>
                <a:t>その</a:t>
              </a:r>
              <a:r>
                <a:rPr kumimoji="1" lang="en-US" altLang="ja-JP" b="1" dirty="0">
                  <a:latin typeface="BIZ UDPゴシック" panose="020B0400000000000000" pitchFamily="50" charset="-128"/>
                  <a:ea typeface="BIZ UDPゴシック" panose="020B0400000000000000" pitchFamily="50" charset="-128"/>
                </a:rPr>
                <a:t>85%</a:t>
              </a:r>
              <a:r>
                <a:rPr kumimoji="1" lang="ja-JP" altLang="en-US" b="1" dirty="0" smtClean="0">
                  <a:latin typeface="BIZ UDPゴシック" panose="020B0400000000000000" pitchFamily="50" charset="-128"/>
                  <a:ea typeface="BIZ UDPゴシック" panose="020B0400000000000000" pitchFamily="50" charset="-128"/>
                </a:rPr>
                <a:t>（国支援分</a:t>
              </a:r>
              <a:r>
                <a:rPr kumimoji="1" lang="en-US" altLang="ja-JP" b="1" dirty="0" smtClean="0">
                  <a:latin typeface="BIZ UDPゴシック" panose="020B0400000000000000" pitchFamily="50" charset="-128"/>
                  <a:ea typeface="BIZ UDPゴシック" panose="020B0400000000000000" pitchFamily="50" charset="-128"/>
                </a:rPr>
                <a:t>70</a:t>
              </a:r>
              <a:r>
                <a:rPr kumimoji="1" lang="ja-JP" altLang="en-US" b="1" dirty="0" smtClean="0">
                  <a:latin typeface="BIZ UDPゴシック" panose="020B0400000000000000" pitchFamily="50" charset="-128"/>
                  <a:ea typeface="BIZ UDPゴシック" panose="020B0400000000000000" pitchFamily="50" charset="-128"/>
                </a:rPr>
                <a:t>％及び県支援分</a:t>
              </a:r>
              <a:r>
                <a:rPr kumimoji="1" lang="en-US" altLang="ja-JP" b="1" dirty="0" smtClean="0">
                  <a:latin typeface="BIZ UDPゴシック" panose="020B0400000000000000" pitchFamily="50" charset="-128"/>
                  <a:ea typeface="BIZ UDPゴシック" panose="020B0400000000000000" pitchFamily="50" charset="-128"/>
                </a:rPr>
                <a:t>15</a:t>
              </a:r>
              <a:r>
                <a:rPr kumimoji="1" lang="ja-JP" altLang="en-US" b="1"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を</a:t>
              </a:r>
              <a:r>
                <a:rPr kumimoji="1" lang="ja-JP" altLang="en-US" sz="1600" dirty="0">
                  <a:latin typeface="BIZ UDPゴシック" panose="020B0400000000000000" pitchFamily="50" charset="-128"/>
                  <a:ea typeface="BIZ UDPゴシック" panose="020B0400000000000000" pitchFamily="50" charset="-128"/>
                </a:rPr>
                <a:t>支援金として交付します。</a:t>
              </a:r>
              <a:endParaRPr kumimoji="1" lang="en-US" altLang="ja-JP" sz="1400" dirty="0">
                <a:latin typeface="BIZ UDPゴシック" panose="020B0400000000000000" pitchFamily="50" charset="-128"/>
                <a:ea typeface="BIZ UDPゴシック" panose="020B0400000000000000" pitchFamily="50" charset="-128"/>
              </a:endParaRPr>
            </a:p>
          </p:txBody>
        </p:sp>
      </p:grpSp>
      <p:sp>
        <p:nvSpPr>
          <p:cNvPr id="10" name="正方形/長方形 9"/>
          <p:cNvSpPr/>
          <p:nvPr/>
        </p:nvSpPr>
        <p:spPr>
          <a:xfrm>
            <a:off x="5558267" y="6257576"/>
            <a:ext cx="1056700" cy="369332"/>
          </a:xfrm>
          <a:prstGeom prst="rect">
            <a:avLst/>
          </a:prstGeom>
        </p:spPr>
        <p:txBody>
          <a:bodyPr wrap="none">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 </a:t>
            </a:r>
            <a:r>
              <a:rPr kumimoji="1" lang="ja-JP" altLang="en-US" b="1" u="sng" dirty="0" smtClean="0">
                <a:solidFill>
                  <a:srgbClr val="E24100"/>
                </a:solidFill>
                <a:latin typeface="BIZ UDPゴシック" panose="020B0400000000000000" pitchFamily="50" charset="-128"/>
                <a:ea typeface="BIZ UDPゴシック" panose="020B0400000000000000" pitchFamily="50" charset="-128"/>
              </a:rPr>
              <a:t>０</a:t>
            </a:r>
            <a:r>
              <a:rPr kumimoji="1" lang="en-US" altLang="ja-JP" b="1" u="sng" dirty="0" smtClean="0">
                <a:solidFill>
                  <a:srgbClr val="E24100"/>
                </a:solidFill>
                <a:latin typeface="BIZ UDPゴシック" panose="020B0400000000000000" pitchFamily="50" charset="-128"/>
                <a:ea typeface="BIZ UDPゴシック" panose="020B0400000000000000" pitchFamily="50" charset="-128"/>
              </a:rPr>
              <a:t>.85</a:t>
            </a:r>
            <a:endParaRPr kumimoji="1" lang="ja-JP" altLang="en-US" sz="1600" b="1" dirty="0">
              <a:latin typeface="BIZ UDPゴシック" panose="020B0400000000000000" pitchFamily="50" charset="-128"/>
              <a:ea typeface="BIZ UDPゴシック" panose="020B0400000000000000" pitchFamily="50" charset="-128"/>
            </a:endParaRPr>
          </a:p>
        </p:txBody>
      </p:sp>
      <p:grpSp>
        <p:nvGrpSpPr>
          <p:cNvPr id="12" name="グループ化 11"/>
          <p:cNvGrpSpPr/>
          <p:nvPr/>
        </p:nvGrpSpPr>
        <p:grpSpPr>
          <a:xfrm>
            <a:off x="296833" y="7443525"/>
            <a:ext cx="6300721" cy="2208297"/>
            <a:chOff x="-6380621" y="6674589"/>
            <a:chExt cx="6300721" cy="2208297"/>
          </a:xfrm>
        </p:grpSpPr>
        <p:cxnSp>
          <p:nvCxnSpPr>
            <p:cNvPr id="52" name="直線コネクタ 51">
              <a:extLst>
                <a:ext uri="{FF2B5EF4-FFF2-40B4-BE49-F238E27FC236}">
                  <a16:creationId xmlns:a16="http://schemas.microsoft.com/office/drawing/2014/main" id="{922E792A-0EF5-4D33-BCEA-7DFA8ECF26AB}"/>
                </a:ext>
              </a:extLst>
            </p:cNvPr>
            <p:cNvCxnSpPr>
              <a:cxnSpLocks/>
            </p:cNvCxnSpPr>
            <p:nvPr/>
          </p:nvCxnSpPr>
          <p:spPr>
            <a:xfrm>
              <a:off x="-4596027" y="7490771"/>
              <a:ext cx="1081632"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131DF234-1A57-457B-957E-0DFC0E77AB29}"/>
                </a:ext>
              </a:extLst>
            </p:cNvPr>
            <p:cNvCxnSpPr>
              <a:cxnSpLocks/>
            </p:cNvCxnSpPr>
            <p:nvPr/>
          </p:nvCxnSpPr>
          <p:spPr>
            <a:xfrm>
              <a:off x="-6009450" y="8269705"/>
              <a:ext cx="1471356"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78DB0419-731B-47C0-AEBB-BD65D28334F5}"/>
                </a:ext>
              </a:extLst>
            </p:cNvPr>
            <p:cNvCxnSpPr>
              <a:cxnSpLocks/>
            </p:cNvCxnSpPr>
            <p:nvPr/>
          </p:nvCxnSpPr>
          <p:spPr>
            <a:xfrm flipV="1">
              <a:off x="-3404821" y="8263355"/>
              <a:ext cx="862472" cy="635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66FA66AD-2C0B-4262-BC01-87CDB95B6D28}"/>
                </a:ext>
              </a:extLst>
            </p:cNvPr>
            <p:cNvCxnSpPr>
              <a:cxnSpLocks/>
            </p:cNvCxnSpPr>
            <p:nvPr/>
          </p:nvCxnSpPr>
          <p:spPr>
            <a:xfrm>
              <a:off x="-5947665" y="8505158"/>
              <a:ext cx="1440000"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CA54A6AE-691C-452B-BD44-9212CBBDF77E}"/>
                </a:ext>
              </a:extLst>
            </p:cNvPr>
            <p:cNvSpPr txBox="1"/>
            <p:nvPr/>
          </p:nvSpPr>
          <p:spPr>
            <a:xfrm>
              <a:off x="-6380621" y="6674589"/>
              <a:ext cx="6300721" cy="22082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次の２つがあれば申請できます。</a:t>
              </a:r>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marL="266700" indent="-266700">
                <a:spcAft>
                  <a:spcPts val="300"/>
                </a:spcAft>
              </a:pPr>
              <a:r>
                <a:rPr kumimoji="1" lang="ja-JP" altLang="en-US" sz="1600" dirty="0">
                  <a:solidFill>
                    <a:srgbClr val="3A851F"/>
                  </a:solidFill>
                  <a:latin typeface="BIZ UDPゴシック" panose="020B0400000000000000" pitchFamily="50" charset="-128"/>
                  <a:ea typeface="BIZ UDPゴシック" panose="020B0400000000000000" pitchFamily="50" charset="-128"/>
                </a:rPr>
                <a:t>➊</a:t>
              </a:r>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400" dirty="0" smtClean="0">
                  <a:solidFill>
                    <a:srgbClr val="0066FF"/>
                  </a:solidFill>
                  <a:latin typeface="BIZ UDPゴシック" panose="020B0400000000000000" pitchFamily="50" charset="-128"/>
                  <a:ea typeface="BIZ UDPゴシック" panose="020B0400000000000000" pitchFamily="50" charset="-128"/>
                </a:rPr>
                <a:t>令和</a:t>
              </a:r>
              <a:r>
                <a:rPr kumimoji="1" lang="en-US" altLang="ja-JP" sz="1400" dirty="0">
                  <a:solidFill>
                    <a:srgbClr val="0066FF"/>
                  </a:solidFill>
                  <a:latin typeface="BIZ UDPゴシック" panose="020B0400000000000000" pitchFamily="50" charset="-128"/>
                  <a:ea typeface="BIZ UDPゴシック" panose="020B0400000000000000" pitchFamily="50" charset="-128"/>
                </a:rPr>
                <a:t>4</a:t>
              </a:r>
              <a:r>
                <a:rPr kumimoji="1" lang="ja-JP" altLang="en-US" sz="1400" dirty="0" smtClean="0">
                  <a:solidFill>
                    <a:srgbClr val="0066FF"/>
                  </a:solidFill>
                  <a:latin typeface="BIZ UDPゴシック" panose="020B0400000000000000" pitchFamily="50" charset="-128"/>
                  <a:ea typeface="BIZ UDPゴシック" panose="020B0400000000000000" pitchFamily="50" charset="-128"/>
                </a:rPr>
                <a:t>年</a:t>
              </a:r>
              <a:r>
                <a:rPr kumimoji="1" lang="ja-JP" altLang="en-US" sz="1400" dirty="0">
                  <a:solidFill>
                    <a:srgbClr val="0066FF"/>
                  </a:solidFill>
                  <a:latin typeface="BIZ UDPゴシック" panose="020B0400000000000000" pitchFamily="50" charset="-128"/>
                  <a:ea typeface="BIZ UDPゴシック" panose="020B0400000000000000" pitchFamily="50" charset="-128"/>
                </a:rPr>
                <a:t>秋肥</a:t>
              </a:r>
              <a:r>
                <a:rPr kumimoji="1" lang="ja-JP" altLang="en-US" sz="1100" dirty="0">
                  <a:solidFill>
                    <a:srgbClr val="0066FF"/>
                  </a:solidFill>
                  <a:latin typeface="BIZ UDPゴシック" panose="020B0400000000000000" pitchFamily="50" charset="-128"/>
                  <a:ea typeface="BIZ UDPゴシック" panose="020B0400000000000000" pitchFamily="50" charset="-128"/>
                </a:rPr>
                <a:t>（令和４年６月～</a:t>
              </a:r>
              <a:r>
                <a:rPr kumimoji="1" lang="en-US" altLang="ja-JP" sz="1100" dirty="0">
                  <a:solidFill>
                    <a:srgbClr val="0066FF"/>
                  </a:solidFill>
                  <a:latin typeface="BIZ UDPゴシック" panose="020B0400000000000000" pitchFamily="50" charset="-128"/>
                  <a:ea typeface="BIZ UDPゴシック" panose="020B0400000000000000" pitchFamily="50" charset="-128"/>
                </a:rPr>
                <a:t>10</a:t>
              </a:r>
              <a:r>
                <a:rPr kumimoji="1" lang="ja-JP" altLang="en-US" sz="1100" dirty="0">
                  <a:solidFill>
                    <a:srgbClr val="0066FF"/>
                  </a:solidFill>
                  <a:latin typeface="BIZ UDPゴシック" panose="020B0400000000000000" pitchFamily="50" charset="-128"/>
                  <a:ea typeface="BIZ UDPゴシック" panose="020B0400000000000000" pitchFamily="50" charset="-128"/>
                </a:rPr>
                <a:t>月に注文）</a:t>
              </a: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dirty="0" smtClean="0">
                  <a:solidFill>
                    <a:srgbClr val="FF00FF"/>
                  </a:solidFill>
                  <a:latin typeface="BIZ UDPゴシック" panose="020B0400000000000000" pitchFamily="50" charset="-128"/>
                  <a:ea typeface="BIZ UDPゴシック" panose="020B0400000000000000" pitchFamily="50" charset="-128"/>
                </a:rPr>
                <a:t>令和</a:t>
              </a:r>
              <a:r>
                <a:rPr kumimoji="1" lang="en-US" altLang="ja-JP" sz="1400" dirty="0">
                  <a:solidFill>
                    <a:srgbClr val="FF00FF"/>
                  </a:solidFill>
                  <a:latin typeface="BIZ UDPゴシック" panose="020B0400000000000000" pitchFamily="50" charset="-128"/>
                  <a:ea typeface="BIZ UDPゴシック" panose="020B0400000000000000" pitchFamily="50" charset="-128"/>
                </a:rPr>
                <a:t>5</a:t>
              </a:r>
              <a:r>
                <a:rPr kumimoji="1" lang="ja-JP" altLang="en-US" sz="1400" dirty="0" smtClean="0">
                  <a:solidFill>
                    <a:srgbClr val="FF00FF"/>
                  </a:solidFill>
                  <a:latin typeface="BIZ UDPゴシック" panose="020B0400000000000000" pitchFamily="50" charset="-128"/>
                  <a:ea typeface="BIZ UDPゴシック" panose="020B0400000000000000" pitchFamily="50" charset="-128"/>
                </a:rPr>
                <a:t>年</a:t>
              </a:r>
              <a:r>
                <a:rPr kumimoji="1" lang="ja-JP" altLang="en-US" sz="1400" dirty="0">
                  <a:solidFill>
                    <a:srgbClr val="FF00FF"/>
                  </a:solidFill>
                  <a:latin typeface="BIZ UDPゴシック" panose="020B0400000000000000" pitchFamily="50" charset="-128"/>
                  <a:ea typeface="BIZ UDPゴシック" panose="020B0400000000000000" pitchFamily="50" charset="-128"/>
                </a:rPr>
                <a:t>春肥</a:t>
              </a:r>
              <a:r>
                <a:rPr kumimoji="1" lang="ja-JP" altLang="en-US" sz="1100" dirty="0">
                  <a:solidFill>
                    <a:srgbClr val="FF00FF"/>
                  </a:solidFill>
                  <a:latin typeface="BIZ UDPゴシック" panose="020B0400000000000000" pitchFamily="50" charset="-128"/>
                  <a:ea typeface="BIZ UDPゴシック" panose="020B0400000000000000" pitchFamily="50" charset="-128"/>
                </a:rPr>
                <a:t>（令和４年</a:t>
              </a:r>
              <a:r>
                <a:rPr kumimoji="1" lang="en-US" altLang="ja-JP" sz="1100" dirty="0">
                  <a:solidFill>
                    <a:srgbClr val="FF00FF"/>
                  </a:solidFill>
                  <a:latin typeface="BIZ UDPゴシック" panose="020B0400000000000000" pitchFamily="50" charset="-128"/>
                  <a:ea typeface="BIZ UDPゴシック" panose="020B0400000000000000" pitchFamily="50" charset="-128"/>
                </a:rPr>
                <a:t>11</a:t>
              </a:r>
              <a:r>
                <a:rPr kumimoji="1" lang="ja-JP" altLang="en-US" sz="1100" dirty="0">
                  <a:solidFill>
                    <a:srgbClr val="FF00FF"/>
                  </a:solidFill>
                  <a:latin typeface="BIZ UDPゴシック" panose="020B0400000000000000" pitchFamily="50" charset="-128"/>
                  <a:ea typeface="BIZ UDPゴシック" panose="020B0400000000000000" pitchFamily="50" charset="-128"/>
                </a:rPr>
                <a:t>月～令和５年５月に注文）</a:t>
              </a:r>
              <a:r>
                <a:rPr kumimoji="1" lang="ja-JP" altLang="en-US" sz="1100" dirty="0">
                  <a:latin typeface="BIZ UDPゴシック" panose="020B0400000000000000" pitchFamily="50" charset="-128"/>
                  <a:ea typeface="BIZ UDPゴシック" panose="020B0400000000000000" pitchFamily="50" charset="-128"/>
                </a:rPr>
                <a:t>の購入価格がわかるもの</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注文票</a:t>
              </a:r>
              <a:r>
                <a:rPr kumimoji="1" lang="ja-JP" altLang="en-US" sz="1400" dirty="0">
                  <a:latin typeface="BIZ UDPゴシック" panose="020B0400000000000000" pitchFamily="50" charset="-128"/>
                  <a:ea typeface="BIZ UDPゴシック" panose="020B0400000000000000" pitchFamily="50" charset="-128"/>
                </a:rPr>
                <a:t>など）</a:t>
              </a:r>
              <a:endParaRPr kumimoji="1" lang="en-US" altLang="ja-JP" sz="1400" b="1" dirty="0">
                <a:latin typeface="BIZ UDPゴシック" panose="020B0400000000000000" pitchFamily="50" charset="-128"/>
                <a:ea typeface="BIZ UDPゴシック" panose="020B0400000000000000" pitchFamily="50" charset="-128"/>
              </a:endParaRPr>
            </a:p>
            <a:p>
              <a:pPr marL="266700" indent="-266700"/>
              <a:r>
                <a:rPr kumimoji="1" lang="ja-JP" altLang="en-US" sz="1200" dirty="0">
                  <a:latin typeface="BIZ UDPゴシック" panose="020B0400000000000000" pitchFamily="50" charset="-128"/>
                  <a:ea typeface="BIZ UDPゴシック" panose="020B0400000000000000" pitchFamily="50" charset="-128"/>
                </a:rPr>
                <a:t>　　　　　　注文票のほか、</a:t>
              </a:r>
              <a:r>
                <a:rPr kumimoji="1" lang="ja-JP" altLang="en-US" sz="1200" dirty="0">
                  <a:solidFill>
                    <a:srgbClr val="FF0000"/>
                  </a:solidFill>
                  <a:latin typeface="BIZ UDPゴシック" panose="020B0400000000000000" pitchFamily="50" charset="-128"/>
                  <a:ea typeface="BIZ UDPゴシック" panose="020B0400000000000000" pitchFamily="50" charset="-128"/>
                </a:rPr>
                <a:t>領収書</a:t>
              </a:r>
              <a:r>
                <a:rPr kumimoji="1" lang="ja-JP" altLang="en-US" sz="1200" dirty="0">
                  <a:latin typeface="BIZ UDPゴシック" panose="020B0400000000000000" pitchFamily="50" charset="-128"/>
                  <a:ea typeface="BIZ UDPゴシック" panose="020B0400000000000000" pitchFamily="50" charset="-128"/>
                </a:rPr>
                <a:t>または</a:t>
              </a:r>
              <a:r>
                <a:rPr kumimoji="1" lang="ja-JP" altLang="en-US" sz="1200" dirty="0">
                  <a:solidFill>
                    <a:srgbClr val="FF0000"/>
                  </a:solidFill>
                  <a:latin typeface="BIZ UDPゴシック" panose="020B0400000000000000" pitchFamily="50" charset="-128"/>
                  <a:ea typeface="BIZ UDPゴシック" panose="020B0400000000000000" pitchFamily="50" charset="-128"/>
                </a:rPr>
                <a:t>請求書</a:t>
              </a:r>
              <a:r>
                <a:rPr kumimoji="1" lang="ja-JP" altLang="en-US" sz="1200" dirty="0">
                  <a:latin typeface="BIZ UDPゴシック" panose="020B0400000000000000" pitchFamily="50" charset="-128"/>
                  <a:ea typeface="BIZ UDPゴシック" panose="020B0400000000000000" pitchFamily="50" charset="-128"/>
                </a:rPr>
                <a:t>が</a:t>
              </a:r>
              <a:r>
                <a:rPr kumimoji="1" lang="ja-JP" altLang="en-US" sz="1200" dirty="0">
                  <a:solidFill>
                    <a:srgbClr val="FF0000"/>
                  </a:solidFill>
                  <a:latin typeface="BIZ UDPゴシック" panose="020B0400000000000000" pitchFamily="50" charset="-128"/>
                  <a:ea typeface="BIZ UDPゴシック" panose="020B0400000000000000" pitchFamily="50" charset="-128"/>
                </a:rPr>
                <a:t>必要</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900" dirty="0" smtClean="0">
                  <a:latin typeface="BIZ UDPゴシック" panose="020B0400000000000000" pitchFamily="50" charset="-128"/>
                  <a:ea typeface="BIZ UDPゴシック" panose="020B0400000000000000" pitchFamily="50" charset="-128"/>
                </a:rPr>
                <a:t>　　　　　　　　</a:t>
              </a:r>
              <a:r>
                <a:rPr kumimoji="1" lang="ja-JP" altLang="en-US" sz="1200" dirty="0" smtClean="0">
                  <a:solidFill>
                    <a:srgbClr val="0066FF"/>
                  </a:solidFill>
                  <a:latin typeface="BIZ UDPゴシック" panose="020B0400000000000000" pitchFamily="50" charset="-128"/>
                  <a:ea typeface="BIZ UDPゴシック" panose="020B0400000000000000" pitchFamily="50" charset="-128"/>
                </a:rPr>
                <a:t>令和</a:t>
              </a:r>
              <a:r>
                <a:rPr kumimoji="1" lang="en-US" altLang="ja-JP" sz="1200" dirty="0">
                  <a:solidFill>
                    <a:srgbClr val="0066FF"/>
                  </a:solidFill>
                  <a:latin typeface="BIZ UDPゴシック" panose="020B0400000000000000" pitchFamily="50" charset="-128"/>
                  <a:ea typeface="BIZ UDPゴシック" panose="020B0400000000000000" pitchFamily="50" charset="-128"/>
                </a:rPr>
                <a:t>4</a:t>
              </a:r>
              <a:r>
                <a:rPr kumimoji="1" lang="ja-JP" altLang="en-US" sz="1200" dirty="0" smtClean="0">
                  <a:solidFill>
                    <a:srgbClr val="0066FF"/>
                  </a:solidFill>
                  <a:latin typeface="BIZ UDPゴシック" panose="020B0400000000000000" pitchFamily="50" charset="-128"/>
                  <a:ea typeface="BIZ UDPゴシック" panose="020B0400000000000000" pitchFamily="50" charset="-128"/>
                </a:rPr>
                <a:t>年</a:t>
              </a:r>
              <a:r>
                <a:rPr kumimoji="1" lang="ja-JP" altLang="en-US" sz="1200" dirty="0">
                  <a:solidFill>
                    <a:srgbClr val="0066FF"/>
                  </a:solidFill>
                  <a:latin typeface="BIZ UDPゴシック" panose="020B0400000000000000" pitchFamily="50" charset="-128"/>
                  <a:ea typeface="BIZ UDPゴシック" panose="020B0400000000000000" pitchFamily="50" charset="-128"/>
                </a:rPr>
                <a:t>秋</a:t>
              </a:r>
              <a:r>
                <a:rPr kumimoji="1" lang="ja-JP" altLang="en-US" sz="1200" dirty="0" smtClean="0">
                  <a:solidFill>
                    <a:srgbClr val="0066FF"/>
                  </a:solidFill>
                  <a:latin typeface="BIZ UDPゴシック" panose="020B0400000000000000" pitchFamily="50" charset="-128"/>
                  <a:ea typeface="BIZ UDPゴシック" panose="020B0400000000000000" pitchFamily="50" charset="-128"/>
                </a:rPr>
                <a:t>肥</a:t>
              </a:r>
              <a:r>
                <a:rPr kumimoji="1" lang="ja-JP" altLang="en-US" sz="1200" dirty="0" smtClean="0">
                  <a:latin typeface="BIZ UDPゴシック" panose="020B0400000000000000" pitchFamily="50" charset="-128"/>
                  <a:ea typeface="BIZ UDPゴシック" panose="020B0400000000000000" pitchFamily="50" charset="-128"/>
                </a:rPr>
                <a:t>と</a:t>
              </a:r>
              <a:r>
                <a:rPr kumimoji="1" lang="ja-JP" altLang="en-US" sz="1200" dirty="0" smtClean="0">
                  <a:solidFill>
                    <a:srgbClr val="FF00FF"/>
                  </a:solidFill>
                  <a:latin typeface="BIZ UDPゴシック" panose="020B0400000000000000" pitchFamily="50" charset="-128"/>
                  <a:ea typeface="BIZ UDPゴシック" panose="020B0400000000000000" pitchFamily="50" charset="-128"/>
                </a:rPr>
                <a:t>令和</a:t>
              </a:r>
              <a:r>
                <a:rPr kumimoji="1" lang="en-US" altLang="ja-JP" sz="1200" dirty="0">
                  <a:solidFill>
                    <a:srgbClr val="FF00FF"/>
                  </a:solidFill>
                  <a:latin typeface="BIZ UDPゴシック" panose="020B0400000000000000" pitchFamily="50" charset="-128"/>
                  <a:ea typeface="BIZ UDPゴシック" panose="020B0400000000000000" pitchFamily="50" charset="-128"/>
                </a:rPr>
                <a:t>5</a:t>
              </a:r>
              <a:r>
                <a:rPr kumimoji="1" lang="ja-JP" altLang="en-US" sz="1200" dirty="0" smtClean="0">
                  <a:solidFill>
                    <a:srgbClr val="FF00FF"/>
                  </a:solidFill>
                  <a:latin typeface="BIZ UDPゴシック" panose="020B0400000000000000" pitchFamily="50" charset="-128"/>
                  <a:ea typeface="BIZ UDPゴシック" panose="020B0400000000000000" pitchFamily="50" charset="-128"/>
                </a:rPr>
                <a:t>年</a:t>
              </a:r>
              <a:r>
                <a:rPr kumimoji="1" lang="ja-JP" altLang="en-US" sz="1200" dirty="0">
                  <a:solidFill>
                    <a:srgbClr val="FF00FF"/>
                  </a:solidFill>
                  <a:latin typeface="BIZ UDPゴシック" panose="020B0400000000000000" pitchFamily="50" charset="-128"/>
                  <a:ea typeface="BIZ UDPゴシック" panose="020B0400000000000000" pitchFamily="50" charset="-128"/>
                </a:rPr>
                <a:t>春肥</a:t>
              </a:r>
              <a:r>
                <a:rPr kumimoji="1" lang="ja-JP" altLang="en-US" sz="1200" dirty="0">
                  <a:latin typeface="BIZ UDPゴシック" panose="020B0400000000000000" pitchFamily="50" charset="-128"/>
                  <a:ea typeface="BIZ UDPゴシック" panose="020B0400000000000000" pitchFamily="50" charset="-128"/>
                </a:rPr>
                <a:t>は、それぞれをまとめて、別々に申請してください。</a:t>
              </a:r>
            </a:p>
            <a:p>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solidFill>
                    <a:srgbClr val="3A851F"/>
                  </a:solidFill>
                  <a:latin typeface="BIZ UDPゴシック" panose="020B0400000000000000" pitchFamily="50" charset="-128"/>
                  <a:ea typeface="BIZ UDPゴシック" panose="020B0400000000000000" pitchFamily="50" charset="-128"/>
                </a:rPr>
                <a:t>❷</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化学肥料低減</a:t>
              </a:r>
              <a:r>
                <a:rPr kumimoji="1" lang="ja-JP" altLang="en-US" sz="1400" dirty="0">
                  <a:latin typeface="BIZ UDPゴシック" panose="020B0400000000000000" pitchFamily="50" charset="-128"/>
                  <a:ea typeface="BIZ UDPゴシック" panose="020B0400000000000000" pitchFamily="50" charset="-128"/>
                </a:rPr>
                <a:t>に向けた取組に</a:t>
              </a:r>
              <a:r>
                <a:rPr kumimoji="1" lang="ja-JP" altLang="en-US" b="1" dirty="0">
                  <a:latin typeface="BIZ UDPゴシック" panose="020B0400000000000000" pitchFamily="50" charset="-128"/>
                  <a:ea typeface="BIZ UDPゴシック" panose="020B0400000000000000" pitchFamily="50" charset="-128"/>
                </a:rPr>
                <a:t>２つ以上</a:t>
              </a:r>
              <a:r>
                <a:rPr kumimoji="1" lang="ja-JP" altLang="en-US" sz="1400" dirty="0">
                  <a:latin typeface="BIZ UDPゴシック" panose="020B0400000000000000" pitchFamily="50" charset="-128"/>
                  <a:ea typeface="BIZ UDPゴシック" panose="020B0400000000000000" pitchFamily="50" charset="-128"/>
                </a:rPr>
                <a:t>取り組むこと</a:t>
              </a:r>
              <a:endParaRPr kumimoji="1" lang="en-US" altLang="ja-JP" sz="1400" dirty="0">
                <a:latin typeface="BIZ UDPゴシック" panose="020B0400000000000000" pitchFamily="50" charset="-128"/>
                <a:ea typeface="BIZ UDPゴシック" panose="020B0400000000000000" pitchFamily="50" charset="-128"/>
              </a:endParaRPr>
            </a:p>
            <a:p>
              <a:pPr marL="180975" indent="-180975"/>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（１５項目の取組メニューから選択して申告</a:t>
              </a:r>
              <a:r>
                <a:rPr kumimoji="1" lang="ja-JP" altLang="en-US" sz="1200" dirty="0">
                  <a:latin typeface="BIZ UDPゴシック" panose="020B0400000000000000" pitchFamily="50" charset="-128"/>
                  <a:ea typeface="BIZ UDPゴシック" panose="020B0400000000000000" pitchFamily="50" charset="-128"/>
                </a:rPr>
                <a:t>していただきます。</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smtClean="0">
                <a:latin typeface="BIZ UDPゴシック" panose="020B0400000000000000" pitchFamily="50" charset="-128"/>
                <a:ea typeface="BIZ UDPゴシック" panose="020B0400000000000000" pitchFamily="50" charset="-128"/>
              </a:endParaRPr>
            </a:p>
            <a:p>
              <a:pPr marL="180975" indent="-180975"/>
              <a:endParaRPr kumimoji="1" lang="en-US" altLang="ja-JP" sz="1400" dirty="0">
                <a:latin typeface="BIZ UDPゴシック" panose="020B0400000000000000" pitchFamily="50" charset="-128"/>
                <a:ea typeface="BIZ UDPゴシック" panose="020B0400000000000000" pitchFamily="50" charset="-128"/>
              </a:endParaRPr>
            </a:p>
          </p:txBody>
        </p:sp>
        <p:sp>
          <p:nvSpPr>
            <p:cNvPr id="46" name="大かっこ 45">
              <a:extLst>
                <a:ext uri="{FF2B5EF4-FFF2-40B4-BE49-F238E27FC236}">
                  <a16:creationId xmlns:a16="http://schemas.microsoft.com/office/drawing/2014/main" id="{0E29604C-427C-431D-BE36-47CF7D032EF6}"/>
                </a:ext>
              </a:extLst>
            </p:cNvPr>
            <p:cNvSpPr/>
            <p:nvPr/>
          </p:nvSpPr>
          <p:spPr>
            <a:xfrm>
              <a:off x="-5834768" y="7607236"/>
              <a:ext cx="5490140" cy="427586"/>
            </a:xfrm>
            <a:prstGeom prst="bracketPair">
              <a:avLst>
                <a:gd name="adj" fmla="val 2068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grpSp>
      <p:sp>
        <p:nvSpPr>
          <p:cNvPr id="50" name="テキスト ボックス 49">
            <a:extLst>
              <a:ext uri="{FF2B5EF4-FFF2-40B4-BE49-F238E27FC236}">
                <a16:creationId xmlns:a16="http://schemas.microsoft.com/office/drawing/2014/main" id="{973E253A-215C-4F1D-BA77-02A3F322EF2A}"/>
              </a:ext>
            </a:extLst>
          </p:cNvPr>
          <p:cNvSpPr txBox="1"/>
          <p:nvPr/>
        </p:nvSpPr>
        <p:spPr>
          <a:xfrm>
            <a:off x="6086618" y="35638"/>
            <a:ext cx="616742" cy="338554"/>
          </a:xfrm>
          <a:prstGeom prst="rect">
            <a:avLst/>
          </a:prstGeom>
          <a:noFill/>
          <a:ln>
            <a:solidFill>
              <a:schemeClr val="tx1"/>
            </a:solidFill>
          </a:ln>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回覧</a:t>
            </a:r>
            <a:endParaRPr kumimoji="1" lang="ja-JP" altLang="en-US"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2206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12" name="正方形/長方形 11"/>
          <p:cNvSpPr/>
          <p:nvPr/>
        </p:nvSpPr>
        <p:spPr>
          <a:xfrm>
            <a:off x="241319" y="7296169"/>
            <a:ext cx="6362163" cy="1535450"/>
          </a:xfrm>
          <a:prstGeom prst="rect">
            <a:avLst/>
          </a:prstGeom>
          <a:solidFill>
            <a:schemeClr val="bg1"/>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1806E5C5-89E2-4928-94D4-8EB5583E787D}"/>
              </a:ext>
            </a:extLst>
          </p:cNvPr>
          <p:cNvSpPr/>
          <p:nvPr/>
        </p:nvSpPr>
        <p:spPr>
          <a:xfrm flipV="1">
            <a:off x="241319" y="5514524"/>
            <a:ext cx="6362163" cy="156963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pic>
        <p:nvPicPr>
          <p:cNvPr id="3" name="図 2"/>
          <p:cNvPicPr>
            <a:picLocks noChangeAspect="1"/>
          </p:cNvPicPr>
          <p:nvPr/>
        </p:nvPicPr>
        <p:blipFill>
          <a:blip r:embed="rId3"/>
          <a:stretch>
            <a:fillRect/>
          </a:stretch>
        </p:blipFill>
        <p:spPr>
          <a:xfrm>
            <a:off x="504391" y="527750"/>
            <a:ext cx="5695439" cy="3199396"/>
          </a:xfrm>
          <a:prstGeom prst="rect">
            <a:avLst/>
          </a:prstGeom>
        </p:spPr>
      </p:pic>
      <p:sp>
        <p:nvSpPr>
          <p:cNvPr id="8" name="正方形/長方形 7">
            <a:extLst>
              <a:ext uri="{FF2B5EF4-FFF2-40B4-BE49-F238E27FC236}">
                <a16:creationId xmlns:a16="http://schemas.microsoft.com/office/drawing/2014/main" id="{330ED366-C7E9-43E8-AB13-D9596F28C5C6}"/>
              </a:ext>
            </a:extLst>
          </p:cNvPr>
          <p:cNvSpPr/>
          <p:nvPr/>
        </p:nvSpPr>
        <p:spPr>
          <a:xfrm>
            <a:off x="3385750" y="3154511"/>
            <a:ext cx="2755557" cy="545620"/>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5E68252-EB0A-4C52-B28B-8A5B1BDCD9EA}"/>
              </a:ext>
            </a:extLst>
          </p:cNvPr>
          <p:cNvSpPr/>
          <p:nvPr/>
        </p:nvSpPr>
        <p:spPr>
          <a:xfrm>
            <a:off x="300699" y="43020"/>
            <a:ext cx="3537769"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BIZ UDPゴシック" panose="020B0400000000000000" pitchFamily="50" charset="-128"/>
                <a:ea typeface="BIZ UDPゴシック" panose="020B0400000000000000" pitchFamily="50" charset="-128"/>
              </a:rPr>
              <a:t>農業者の皆様に記入いただくもの</a:t>
            </a:r>
          </a:p>
        </p:txBody>
      </p:sp>
      <p:sp>
        <p:nvSpPr>
          <p:cNvPr id="4" name="テキスト ボックス 3">
            <a:extLst>
              <a:ext uri="{FF2B5EF4-FFF2-40B4-BE49-F238E27FC236}">
                <a16:creationId xmlns:a16="http://schemas.microsoft.com/office/drawing/2014/main" id="{4CE883FD-01F7-4106-AFDA-6AC24AE7DF77}"/>
              </a:ext>
            </a:extLst>
          </p:cNvPr>
          <p:cNvSpPr txBox="1"/>
          <p:nvPr/>
        </p:nvSpPr>
        <p:spPr>
          <a:xfrm>
            <a:off x="3822336" y="3139870"/>
            <a:ext cx="1800493" cy="307777"/>
          </a:xfrm>
          <a:prstGeom prst="rect">
            <a:avLst/>
          </a:prstGeom>
          <a:noFill/>
        </p:spPr>
        <p:txBody>
          <a:bodyPr wrap="none" rtlCol="0">
            <a:spAutoFit/>
          </a:bodyPr>
          <a:lstStyle/>
          <a:p>
            <a:pPr>
              <a:spcAft>
                <a:spcPts val="5000"/>
              </a:spcAft>
            </a:pPr>
            <a:r>
              <a:rPr kumimoji="1" lang="ja-JP" altLang="en-US" sz="1400" b="1" dirty="0"/>
              <a:t>○　　　　　　　</a:t>
            </a:r>
            <a:r>
              <a:rPr kumimoji="1" lang="ja-JP" altLang="en-US" sz="1400" b="1" dirty="0" smtClean="0"/>
              <a:t>○</a:t>
            </a:r>
            <a:endParaRPr kumimoji="1" lang="en-US" altLang="ja-JP" sz="1400" b="1" dirty="0"/>
          </a:p>
        </p:txBody>
      </p:sp>
      <p:pic>
        <p:nvPicPr>
          <p:cNvPr id="25" name="Picture 6">
            <a:extLst>
              <a:ext uri="{FF2B5EF4-FFF2-40B4-BE49-F238E27FC236}">
                <a16:creationId xmlns:a16="http://schemas.microsoft.com/office/drawing/2014/main" id="{9F66A69C-258B-4DB3-A1BF-2DBBD76B7139}"/>
              </a:ext>
            </a:extLst>
          </p:cNvPr>
          <p:cNvPicPr>
            <a:picLocks noChangeAspect="1" noChangeArrowheads="1"/>
          </p:cNvPicPr>
          <p:nvPr/>
        </p:nvPicPr>
        <p:blipFill rotWithShape="1">
          <a:blip r:embed="rId4" cstate="hqprint">
            <a:extLst>
              <a:ext uri="{28A0092B-C50C-407E-A947-70E740481C1C}">
                <a14:useLocalDpi xmlns:a14="http://schemas.microsoft.com/office/drawing/2010/main" val="0"/>
              </a:ext>
            </a:extLst>
          </a:blip>
          <a:srcRect/>
          <a:stretch/>
        </p:blipFill>
        <p:spPr bwMode="auto">
          <a:xfrm>
            <a:off x="15819" y="15875"/>
            <a:ext cx="633258" cy="5905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a:extLst>
              <a:ext uri="{FF2B5EF4-FFF2-40B4-BE49-F238E27FC236}">
                <a16:creationId xmlns:a16="http://schemas.microsoft.com/office/drawing/2014/main" id="{C314C71A-23B7-4D62-926E-051A4C1E819F}"/>
              </a:ext>
            </a:extLst>
          </p:cNvPr>
          <p:cNvPicPr>
            <a:picLocks noChangeAspect="1" noChangeArrowheads="1"/>
          </p:cNvPicPr>
          <p:nvPr/>
        </p:nvPicPr>
        <p:blipFill rotWithShape="1">
          <a:blip r:embed="rId5" cstate="hqprint">
            <a:extLst>
              <a:ext uri="{28A0092B-C50C-407E-A947-70E740481C1C}">
                <a14:useLocalDpi xmlns:a14="http://schemas.microsoft.com/office/drawing/2010/main" val="0"/>
              </a:ext>
            </a:extLst>
          </a:blip>
          <a:srcRect/>
          <a:stretch/>
        </p:blipFill>
        <p:spPr bwMode="auto">
          <a:xfrm>
            <a:off x="3547454" y="-3653"/>
            <a:ext cx="633258" cy="61007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グループ化 6"/>
          <p:cNvGrpSpPr/>
          <p:nvPr/>
        </p:nvGrpSpPr>
        <p:grpSpPr>
          <a:xfrm>
            <a:off x="2529842" y="775630"/>
            <a:ext cx="3446301" cy="2134091"/>
            <a:chOff x="-4485856" y="4786695"/>
            <a:chExt cx="3446301" cy="2134091"/>
          </a:xfrm>
        </p:grpSpPr>
        <p:sp>
          <p:nvSpPr>
            <p:cNvPr id="21" name="フリーフォーム: 図形 20">
              <a:extLst>
                <a:ext uri="{FF2B5EF4-FFF2-40B4-BE49-F238E27FC236}">
                  <a16:creationId xmlns:a16="http://schemas.microsoft.com/office/drawing/2014/main" id="{545AA9F0-400B-40F6-8951-856966B2FADF}"/>
                </a:ext>
              </a:extLst>
            </p:cNvPr>
            <p:cNvSpPr/>
            <p:nvPr/>
          </p:nvSpPr>
          <p:spPr>
            <a:xfrm>
              <a:off x="-4485856" y="4795555"/>
              <a:ext cx="3446301" cy="2125231"/>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343169">
                  <a:moveTo>
                    <a:pt x="211268" y="0"/>
                  </a:moveTo>
                  <a:lnTo>
                    <a:pt x="3235033" y="0"/>
                  </a:lnTo>
                  <a:cubicBezTo>
                    <a:pt x="3351713" y="0"/>
                    <a:pt x="3446301" y="94588"/>
                    <a:pt x="3446301" y="211268"/>
                  </a:cubicBezTo>
                  <a:lnTo>
                    <a:pt x="3446301" y="1495255"/>
                  </a:lnTo>
                  <a:cubicBezTo>
                    <a:pt x="3446301" y="1611935"/>
                    <a:pt x="3351713" y="1706523"/>
                    <a:pt x="3235033" y="1706523"/>
                  </a:cubicBezTo>
                  <a:lnTo>
                    <a:pt x="3107862" y="1706523"/>
                  </a:lnTo>
                  <a:lnTo>
                    <a:pt x="3135911" y="2343169"/>
                  </a:lnTo>
                  <a:lnTo>
                    <a:pt x="2782348" y="1706523"/>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263" name="直線コネクタ 262">
              <a:extLst>
                <a:ext uri="{FF2B5EF4-FFF2-40B4-BE49-F238E27FC236}">
                  <a16:creationId xmlns:a16="http://schemas.microsoft.com/office/drawing/2014/main" id="{E4BFC3CE-D9F4-40DB-B5FB-1B6E553C80B4}"/>
                </a:ext>
              </a:extLst>
            </p:cNvPr>
            <p:cNvCxnSpPr>
              <a:cxnSpLocks/>
            </p:cNvCxnSpPr>
            <p:nvPr/>
          </p:nvCxnSpPr>
          <p:spPr>
            <a:xfrm>
              <a:off x="-4163025" y="5375436"/>
              <a:ext cx="1721207"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225DEFF8-CBCF-4DCD-B5FF-5ACEAE96885F}"/>
                </a:ext>
              </a:extLst>
            </p:cNvPr>
            <p:cNvCxnSpPr>
              <a:cxnSpLocks/>
            </p:cNvCxnSpPr>
            <p:nvPr/>
          </p:nvCxnSpPr>
          <p:spPr>
            <a:xfrm>
              <a:off x="-2044092" y="5817257"/>
              <a:ext cx="810429"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62D359C-2152-4486-BBC5-9250654E65AC}"/>
                </a:ext>
              </a:extLst>
            </p:cNvPr>
            <p:cNvCxnSpPr>
              <a:cxnSpLocks/>
            </p:cNvCxnSpPr>
            <p:nvPr/>
          </p:nvCxnSpPr>
          <p:spPr>
            <a:xfrm>
              <a:off x="-3584674" y="5641135"/>
              <a:ext cx="2338654"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6C60F31E-46BC-4ED3-A306-FDBADD5F3724}"/>
                </a:ext>
              </a:extLst>
            </p:cNvPr>
            <p:cNvCxnSpPr>
              <a:cxnSpLocks/>
            </p:cNvCxnSpPr>
            <p:nvPr/>
          </p:nvCxnSpPr>
          <p:spPr>
            <a:xfrm>
              <a:off x="-4163025" y="6013551"/>
              <a:ext cx="2954076"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95A6272-D3C5-47CD-97E1-922551A0387C}"/>
                </a:ext>
              </a:extLst>
            </p:cNvPr>
            <p:cNvSpPr txBox="1"/>
            <p:nvPr/>
          </p:nvSpPr>
          <p:spPr>
            <a:xfrm>
              <a:off x="-4390481" y="4786695"/>
              <a:ext cx="3350926" cy="1538883"/>
            </a:xfrm>
            <a:prstGeom prst="rect">
              <a:avLst/>
            </a:prstGeom>
            <a:noFill/>
          </p:spPr>
          <p:txBody>
            <a:bodyPr wrap="square">
              <a:spAutoFit/>
            </a:bodyPr>
            <a:lstStyle/>
            <a:p>
              <a:r>
                <a:rPr kumimoji="1" lang="ja-JP" altLang="en-US" sz="1200" dirty="0" smtClean="0">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令和４年度又は令和５年度の取組」</a:t>
              </a:r>
              <a:r>
                <a:rPr kumimoji="1" lang="ja-JP" altLang="en-US" sz="1200" dirty="0">
                  <a:latin typeface="BIZ UDPゴシック" panose="020B0400000000000000" pitchFamily="50" charset="-128"/>
                  <a:ea typeface="BIZ UDPゴシック" panose="020B0400000000000000" pitchFamily="50" charset="-128"/>
                </a:rPr>
                <a:t>欄のうち</a:t>
              </a:r>
              <a:r>
                <a:rPr kumimoji="1" lang="ja-JP" altLang="en-US" sz="1200" dirty="0" smtClean="0">
                  <a:latin typeface="BIZ UDPゴシック" panose="020B0400000000000000" pitchFamily="50" charset="-128"/>
                  <a:ea typeface="BIZ UDPゴシック" panose="020B0400000000000000" pitchFamily="50" charset="-128"/>
                </a:rPr>
                <a:t>、取り組める</a:t>
              </a:r>
              <a:r>
                <a:rPr kumimoji="1" lang="ja-JP" altLang="en-US" sz="1200" dirty="0">
                  <a:latin typeface="BIZ UDPゴシック" panose="020B0400000000000000" pitchFamily="50" charset="-128"/>
                  <a:ea typeface="BIZ UDPゴシック" panose="020B0400000000000000" pitchFamily="50" charset="-128"/>
                </a:rPr>
                <a:t>ものに〇を記入してください。</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pPr marL="171450" indent="-171450">
                <a:lnSpc>
                  <a:spcPts val="1440"/>
                </a:lnSpc>
                <a:spcAft>
                  <a:spcPts val="600"/>
                </a:spcAft>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２つ以上に〇が付けば</a:t>
              </a:r>
              <a:r>
                <a:rPr kumimoji="1" lang="en-US" altLang="ja-JP" sz="1200" dirty="0">
                  <a:latin typeface="BIZ UDPゴシック" panose="020B0400000000000000" pitchFamily="50" charset="-128"/>
                  <a:ea typeface="BIZ UDPゴシック" panose="020B0400000000000000" pitchFamily="50" charset="-128"/>
                </a:rPr>
                <a:t>OK</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lnSpc>
                  <a:spcPts val="144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これまで既に取り組んでいるものもカウント</a:t>
              </a:r>
              <a:r>
                <a:rPr kumimoji="1" lang="en-US" altLang="ja-JP" sz="1200" dirty="0">
                  <a:latin typeface="BIZ UDPゴシック" panose="020B0400000000000000" pitchFamily="50" charset="-128"/>
                  <a:ea typeface="BIZ UDPゴシック" panose="020B0400000000000000" pitchFamily="50" charset="-128"/>
                </a:rPr>
                <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できます（その場合、１つ以上は、新しい取組</a:t>
              </a:r>
              <a:r>
                <a:rPr kumimoji="1" lang="en-US" altLang="ja-JP" sz="1200" dirty="0">
                  <a:latin typeface="BIZ UDPゴシック" panose="020B0400000000000000" pitchFamily="50" charset="-128"/>
                  <a:ea typeface="BIZ UDPゴシック" panose="020B0400000000000000" pitchFamily="50" charset="-128"/>
                </a:rPr>
                <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または従来の取組の強化・拡大（「◎」で記入）を含むようにしてください。）</a:t>
              </a:r>
              <a:endParaRPr kumimoji="1" lang="en-US" altLang="ja-JP" sz="1200" dirty="0">
                <a:latin typeface="BIZ UDPゴシック" panose="020B0400000000000000" pitchFamily="50" charset="-128"/>
                <a:ea typeface="BIZ UDPゴシック" panose="020B0400000000000000" pitchFamily="50" charset="-128"/>
              </a:endParaRPr>
            </a:p>
          </p:txBody>
        </p:sp>
      </p:grpSp>
      <p:sp>
        <p:nvSpPr>
          <p:cNvPr id="17" name="テキスト ボックス 16">
            <a:extLst>
              <a:ext uri="{FF2B5EF4-FFF2-40B4-BE49-F238E27FC236}">
                <a16:creationId xmlns:a16="http://schemas.microsoft.com/office/drawing/2014/main" id="{4CE883FD-01F7-4106-AFDA-6AC24AE7DF77}"/>
              </a:ext>
            </a:extLst>
          </p:cNvPr>
          <p:cNvSpPr txBox="1"/>
          <p:nvPr/>
        </p:nvSpPr>
        <p:spPr>
          <a:xfrm>
            <a:off x="3829666" y="3407492"/>
            <a:ext cx="1800493" cy="307777"/>
          </a:xfrm>
          <a:prstGeom prst="rect">
            <a:avLst/>
          </a:prstGeom>
          <a:noFill/>
        </p:spPr>
        <p:txBody>
          <a:bodyPr wrap="none" rtlCol="0">
            <a:spAutoFit/>
          </a:bodyPr>
          <a:lstStyle/>
          <a:p>
            <a:pPr>
              <a:spcAft>
                <a:spcPts val="600"/>
              </a:spcAft>
            </a:pPr>
            <a:r>
              <a:rPr kumimoji="1" lang="ja-JP" altLang="en-US" sz="1400" b="1" dirty="0" smtClean="0"/>
              <a:t>○</a:t>
            </a:r>
            <a:r>
              <a:rPr kumimoji="1" lang="ja-JP" altLang="en-US" sz="1400" b="1" dirty="0"/>
              <a:t>　　　　　　　◎</a:t>
            </a:r>
          </a:p>
        </p:txBody>
      </p:sp>
      <p:sp>
        <p:nvSpPr>
          <p:cNvPr id="24" name="大かっこ 23">
            <a:extLst>
              <a:ext uri="{FF2B5EF4-FFF2-40B4-BE49-F238E27FC236}">
                <a16:creationId xmlns:a16="http://schemas.microsoft.com/office/drawing/2014/main" id="{74957B93-8C18-4A25-AA33-6909240CAA26}"/>
              </a:ext>
            </a:extLst>
          </p:cNvPr>
          <p:cNvSpPr/>
          <p:nvPr/>
        </p:nvSpPr>
        <p:spPr>
          <a:xfrm>
            <a:off x="604518" y="6029723"/>
            <a:ext cx="5801553" cy="460315"/>
          </a:xfrm>
          <a:prstGeom prst="bracketPair">
            <a:avLst>
              <a:gd name="adj" fmla="val 10274"/>
            </a:avLst>
          </a:prstGeom>
          <a:ln w="190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32D5D218-017B-4FD6-84B9-91813C6384C5}"/>
              </a:ext>
            </a:extLst>
          </p:cNvPr>
          <p:cNvSpPr txBox="1"/>
          <p:nvPr/>
        </p:nvSpPr>
        <p:spPr>
          <a:xfrm>
            <a:off x="1999832" y="7249404"/>
            <a:ext cx="4875076" cy="338554"/>
          </a:xfrm>
          <a:prstGeom prst="rect">
            <a:avLst/>
          </a:prstGeom>
          <a:noFill/>
        </p:spPr>
        <p:txBody>
          <a:bodyPr wrap="square" rtlCol="0">
            <a:spAutoFit/>
          </a:bodyPr>
          <a:lstStyle/>
          <a:p>
            <a:r>
              <a:rPr kumimoji="1" lang="en-US" altLang="ja-JP" sz="1600" dirty="0" smtClean="0">
                <a:latin typeface="BIZ UDPゴシック" panose="020B0400000000000000" pitchFamily="50" charset="-128"/>
                <a:ea typeface="BIZ UDPゴシック" panose="020B0400000000000000" pitchFamily="50" charset="-128"/>
              </a:rPr>
              <a:t>&lt;</a:t>
            </a:r>
            <a:r>
              <a:rPr kumimoji="1" lang="ja-JP" altLang="en-US" sz="1600" dirty="0" smtClean="0">
                <a:latin typeface="BIZ UDPゴシック" panose="020B0400000000000000" pitchFamily="50" charset="-128"/>
                <a:ea typeface="BIZ UDPゴシック" panose="020B0400000000000000" pitchFamily="50" charset="-128"/>
              </a:rPr>
              <a:t>今後</a:t>
            </a:r>
            <a:r>
              <a:rPr kumimoji="1" lang="ja-JP" altLang="en-US" sz="1600" dirty="0">
                <a:latin typeface="BIZ UDPゴシック" panose="020B0400000000000000" pitchFamily="50" charset="-128"/>
                <a:ea typeface="BIZ UDPゴシック" panose="020B0400000000000000" pitchFamily="50" charset="-128"/>
              </a:rPr>
              <a:t>のスケジュールは、概ね以下のとおりです</a:t>
            </a:r>
            <a:r>
              <a:rPr kumimoji="1" lang="ja-JP" altLang="en-US" sz="1600" dirty="0" smtClean="0">
                <a:latin typeface="BIZ UDPゴシック" panose="020B0400000000000000" pitchFamily="50" charset="-128"/>
                <a:ea typeface="BIZ UDPゴシック" panose="020B0400000000000000" pitchFamily="50" charset="-128"/>
              </a:rPr>
              <a:t>。</a:t>
            </a:r>
            <a:r>
              <a:rPr kumimoji="1" lang="en-US" altLang="ja-JP" sz="1600" dirty="0" smtClean="0">
                <a:latin typeface="BIZ UDPゴシック" panose="020B0400000000000000" pitchFamily="50" charset="-128"/>
                <a:ea typeface="BIZ UDPゴシック" panose="020B0400000000000000" pitchFamily="50" charset="-128"/>
              </a:rPr>
              <a:t>&gt;</a:t>
            </a:r>
          </a:p>
        </p:txBody>
      </p:sp>
      <p:sp>
        <p:nvSpPr>
          <p:cNvPr id="29" name="矢印: 五方向 45">
            <a:extLst>
              <a:ext uri="{FF2B5EF4-FFF2-40B4-BE49-F238E27FC236}">
                <a16:creationId xmlns:a16="http://schemas.microsoft.com/office/drawing/2014/main" id="{C2B65460-90D8-4E1A-85F7-A727EB5299CA}"/>
              </a:ext>
            </a:extLst>
          </p:cNvPr>
          <p:cNvSpPr/>
          <p:nvPr/>
        </p:nvSpPr>
        <p:spPr>
          <a:xfrm>
            <a:off x="205580" y="7109941"/>
            <a:ext cx="1774999"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スケジュール</a:t>
            </a:r>
          </a:p>
        </p:txBody>
      </p:sp>
      <p:sp>
        <p:nvSpPr>
          <p:cNvPr id="32" name="テキスト ボックス 31">
            <a:extLst>
              <a:ext uri="{FF2B5EF4-FFF2-40B4-BE49-F238E27FC236}">
                <a16:creationId xmlns:a16="http://schemas.microsoft.com/office/drawing/2014/main" id="{A4FDA88B-0079-48A0-8805-DCF7C5426181}"/>
              </a:ext>
            </a:extLst>
          </p:cNvPr>
          <p:cNvSpPr txBox="1"/>
          <p:nvPr/>
        </p:nvSpPr>
        <p:spPr>
          <a:xfrm>
            <a:off x="304661" y="8238470"/>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smtClean="0">
                <a:effectLst/>
                <a:latin typeface="BIZ UDPゴシック" panose="020B0400000000000000" pitchFamily="50" charset="-128"/>
                <a:ea typeface="BIZ UDPゴシック" panose="020B0400000000000000" pitchFamily="50" charset="-128"/>
              </a:rPr>
              <a:t> 2</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月頃</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a:t>
            </a: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sp>
        <p:nvSpPr>
          <p:cNvPr id="38" name="テキスト ボックス 37">
            <a:extLst>
              <a:ext uri="{FF2B5EF4-FFF2-40B4-BE49-F238E27FC236}">
                <a16:creationId xmlns:a16="http://schemas.microsoft.com/office/drawing/2014/main" id="{9D7C6055-C7A8-40FA-A72E-453FFB6D3E92}"/>
              </a:ext>
            </a:extLst>
          </p:cNvPr>
          <p:cNvSpPr txBox="1"/>
          <p:nvPr/>
        </p:nvSpPr>
        <p:spPr>
          <a:xfrm>
            <a:off x="2382971" y="8493064"/>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農業者</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グループへの支援金の交付（</a:t>
            </a:r>
            <a:r>
              <a:rPr kumimoji="1" lang="ja-JP" altLang="ja-JP" sz="1600" b="0" i="0" u="none" strike="noStrike" kern="1200" dirty="0">
                <a:solidFill>
                  <a:srgbClr val="FF00FF"/>
                </a:solidFill>
                <a:effectLst/>
                <a:latin typeface="BIZ UDPゴシック" panose="020B0400000000000000" pitchFamily="50" charset="-128"/>
                <a:ea typeface="BIZ UDPゴシック" panose="020B0400000000000000" pitchFamily="50" charset="-128"/>
              </a:rPr>
              <a:t>春肥分</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cxnSp>
        <p:nvCxnSpPr>
          <p:cNvPr id="40" name="直線コネクタ 39">
            <a:extLst>
              <a:ext uri="{FF2B5EF4-FFF2-40B4-BE49-F238E27FC236}">
                <a16:creationId xmlns:a16="http://schemas.microsoft.com/office/drawing/2014/main" id="{AA9E93C8-D61B-402F-AE79-9BE7E39D042C}"/>
              </a:ext>
            </a:extLst>
          </p:cNvPr>
          <p:cNvCxnSpPr>
            <a:cxnSpLocks/>
          </p:cNvCxnSpPr>
          <p:nvPr/>
        </p:nvCxnSpPr>
        <p:spPr>
          <a:xfrm>
            <a:off x="452225" y="5917672"/>
            <a:ext cx="2033741"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A4FDA88B-0079-48A0-8805-DCF7C5426181}"/>
              </a:ext>
            </a:extLst>
          </p:cNvPr>
          <p:cNvSpPr txBox="1"/>
          <p:nvPr/>
        </p:nvSpPr>
        <p:spPr>
          <a:xfrm>
            <a:off x="318204" y="8539707"/>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effectLst/>
                <a:latin typeface="BIZ UDPゴシック" panose="020B0400000000000000" pitchFamily="50" charset="-128"/>
                <a:ea typeface="BIZ UDPゴシック" panose="020B0400000000000000" pitchFamily="50" charset="-128"/>
              </a:rPr>
              <a:t>5</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smtClean="0">
                <a:effectLst/>
                <a:latin typeface="BIZ UDPゴシック" panose="020B0400000000000000" pitchFamily="50" charset="-128"/>
                <a:ea typeface="BIZ UDPゴシック" panose="020B0400000000000000" pitchFamily="50" charset="-128"/>
              </a:rPr>
              <a:t> </a:t>
            </a:r>
            <a:r>
              <a:rPr kumimoji="1" lang="ja-JP" altLang="en-US" sz="1600" b="0" i="0" u="none" strike="noStrike" kern="1200" dirty="0" smtClean="0">
                <a:effectLst/>
                <a:latin typeface="BIZ UDPゴシック" panose="020B0400000000000000" pitchFamily="50" charset="-128"/>
                <a:ea typeface="BIZ UDPゴシック" panose="020B0400000000000000" pitchFamily="50" charset="-128"/>
              </a:rPr>
              <a:t>３</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月</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頃～</a:t>
            </a: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A4FDA88B-0079-48A0-8805-DCF7C5426181}"/>
              </a:ext>
            </a:extLst>
          </p:cNvPr>
          <p:cNvSpPr txBox="1"/>
          <p:nvPr/>
        </p:nvSpPr>
        <p:spPr>
          <a:xfrm>
            <a:off x="332448" y="7613745"/>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年</a:t>
            </a:r>
            <a:r>
              <a:rPr kumimoji="1" lang="en-US" altLang="ja-JP" sz="1600" dirty="0">
                <a:latin typeface="BIZ UDPゴシック" panose="020B0400000000000000" pitchFamily="50" charset="-128"/>
                <a:ea typeface="BIZ UDPゴシック" panose="020B0400000000000000" pitchFamily="50" charset="-128"/>
              </a:rPr>
              <a:t>10</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月頃</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a:t>
            </a: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sp>
        <p:nvSpPr>
          <p:cNvPr id="45" name="テキスト ボックス 44">
            <a:extLst>
              <a:ext uri="{FF2B5EF4-FFF2-40B4-BE49-F238E27FC236}">
                <a16:creationId xmlns:a16="http://schemas.microsoft.com/office/drawing/2014/main" id="{A4FDA88B-0079-48A0-8805-DCF7C5426181}"/>
              </a:ext>
            </a:extLst>
          </p:cNvPr>
          <p:cNvSpPr txBox="1"/>
          <p:nvPr/>
        </p:nvSpPr>
        <p:spPr>
          <a:xfrm>
            <a:off x="343149" y="7921493"/>
            <a:ext cx="2039766" cy="327013"/>
          </a:xfrm>
          <a:prstGeom prst="rect">
            <a:avLst/>
          </a:prstGeom>
          <a:noFill/>
        </p:spPr>
        <p:txBody>
          <a:bodyPr wrap="square" rtlCol="0">
            <a:spAutoFit/>
          </a:bodyPr>
          <a:lstStyle/>
          <a:p>
            <a:pPr marL="0" algn="ctr" rtl="0" eaLnBrk="1" fontAlgn="ctr" latinLnBrk="0" hangingPunct="1">
              <a:lnSpc>
                <a:spcPts val="1800"/>
              </a:lnSpc>
              <a:spcBef>
                <a:spcPts val="0"/>
              </a:spcBef>
              <a:spcAft>
                <a:spcPts val="3000"/>
              </a:spcAft>
            </a:pP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令和</a:t>
            </a:r>
            <a:r>
              <a:rPr kumimoji="1" lang="en-US" altLang="ja-JP" sz="1600" b="0" i="0" u="none" strike="noStrike" kern="1200" dirty="0">
                <a:effectLst/>
                <a:latin typeface="BIZ UDPゴシック" panose="020B0400000000000000" pitchFamily="50" charset="-128"/>
                <a:ea typeface="BIZ UDPゴシック" panose="020B0400000000000000" pitchFamily="50" charset="-128"/>
              </a:rPr>
              <a:t>4</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a:effectLst/>
                <a:latin typeface="BIZ UDPゴシック" panose="020B0400000000000000" pitchFamily="50" charset="-128"/>
                <a:ea typeface="BIZ UDPゴシック" panose="020B0400000000000000" pitchFamily="50" charset="-128"/>
              </a:rPr>
              <a:t>12</a:t>
            </a:r>
            <a:r>
              <a:rPr kumimoji="1" lang="ja-JP" altLang="ja-JP" sz="1600" b="0" i="0" u="none" strike="noStrike" kern="1200" dirty="0">
                <a:effectLst/>
                <a:latin typeface="BIZ UDPゴシック" panose="020B0400000000000000" pitchFamily="50" charset="-128"/>
                <a:ea typeface="BIZ UDPゴシック" panose="020B0400000000000000" pitchFamily="50" charset="-128"/>
              </a:rPr>
              <a:t>月頃</a:t>
            </a:r>
            <a:r>
              <a:rPr kumimoji="1" lang="ja-JP" altLang="ja-JP" sz="1600" b="0" i="0" u="none" strike="noStrike" kern="1200" dirty="0" smtClean="0">
                <a:effectLst/>
                <a:latin typeface="BIZ UDPゴシック" panose="020B0400000000000000" pitchFamily="50" charset="-128"/>
                <a:ea typeface="BIZ UDPゴシック" panose="020B0400000000000000" pitchFamily="50" charset="-128"/>
              </a:rPr>
              <a:t>～</a:t>
            </a:r>
            <a:endParaRPr lang="ja-JP" altLang="ja-JP" sz="1600" b="0" i="0" u="none" strike="noStrike" dirty="0">
              <a:effectLst/>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9D7C6055-C7A8-40FA-A72E-453FFB6D3E92}"/>
              </a:ext>
            </a:extLst>
          </p:cNvPr>
          <p:cNvSpPr txBox="1"/>
          <p:nvPr/>
        </p:nvSpPr>
        <p:spPr>
          <a:xfrm>
            <a:off x="2371512" y="8174323"/>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農業者</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グループからの申請（</a:t>
            </a:r>
            <a:r>
              <a:rPr kumimoji="1" lang="ja-JP" altLang="ja-JP" sz="1600" b="0" i="0" u="none" strike="noStrike" kern="1200" dirty="0">
                <a:solidFill>
                  <a:srgbClr val="FF00FF"/>
                </a:solidFill>
                <a:effectLst/>
                <a:latin typeface="BIZ UDPゴシック" panose="020B0400000000000000" pitchFamily="50" charset="-128"/>
                <a:ea typeface="BIZ UDPゴシック" panose="020B0400000000000000" pitchFamily="50" charset="-128"/>
              </a:rPr>
              <a:t>春肥分</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a:t>
            </a: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9D7C6055-C7A8-40FA-A72E-453FFB6D3E92}"/>
              </a:ext>
            </a:extLst>
          </p:cNvPr>
          <p:cNvSpPr txBox="1"/>
          <p:nvPr/>
        </p:nvSpPr>
        <p:spPr>
          <a:xfrm>
            <a:off x="2382971" y="7866575"/>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農業者</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グループへの支援金の交付（</a:t>
            </a:r>
            <a:r>
              <a:rPr kumimoji="1" lang="ja-JP" altLang="ja-JP" sz="1600" b="0" i="0" u="none" strike="noStrike" kern="1200" dirty="0">
                <a:solidFill>
                  <a:srgbClr val="0066FF"/>
                </a:solidFill>
                <a:effectLst/>
                <a:latin typeface="BIZ UDPゴシック" panose="020B0400000000000000" pitchFamily="50" charset="-128"/>
                <a:ea typeface="BIZ UDPゴシック" panose="020B0400000000000000" pitchFamily="50" charset="-128"/>
              </a:rPr>
              <a:t>秋肥分</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48" name="テキスト ボックス 47">
            <a:extLst>
              <a:ext uri="{FF2B5EF4-FFF2-40B4-BE49-F238E27FC236}">
                <a16:creationId xmlns:a16="http://schemas.microsoft.com/office/drawing/2014/main" id="{9D7C6055-C7A8-40FA-A72E-453FFB6D3E92}"/>
              </a:ext>
            </a:extLst>
          </p:cNvPr>
          <p:cNvSpPr txBox="1"/>
          <p:nvPr/>
        </p:nvSpPr>
        <p:spPr>
          <a:xfrm>
            <a:off x="2372214" y="7587545"/>
            <a:ext cx="4256250" cy="338554"/>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農業者</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グループからの申請（</a:t>
            </a:r>
            <a:r>
              <a:rPr kumimoji="1" lang="ja-JP" altLang="ja-JP" sz="1600" b="0" i="0" u="none" strike="noStrike" kern="1200" dirty="0">
                <a:solidFill>
                  <a:srgbClr val="0066FF"/>
                </a:solidFill>
                <a:effectLst/>
                <a:latin typeface="BIZ UDPゴシック" panose="020B0400000000000000" pitchFamily="50" charset="-128"/>
                <a:ea typeface="BIZ UDPゴシック" panose="020B0400000000000000" pitchFamily="50" charset="-128"/>
              </a:rPr>
              <a:t>秋肥分</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C815692C-FB92-4B23-BE69-0A613138D4B7}"/>
              </a:ext>
            </a:extLst>
          </p:cNvPr>
          <p:cNvSpPr/>
          <p:nvPr/>
        </p:nvSpPr>
        <p:spPr>
          <a:xfrm flipV="1">
            <a:off x="241319" y="8935916"/>
            <a:ext cx="6386443" cy="90000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51" name="テキスト ボックス 50">
            <a:extLst>
              <a:ext uri="{FF2B5EF4-FFF2-40B4-BE49-F238E27FC236}">
                <a16:creationId xmlns:a16="http://schemas.microsoft.com/office/drawing/2014/main" id="{9D7C6055-C7A8-40FA-A72E-453FFB6D3E92}"/>
              </a:ext>
            </a:extLst>
          </p:cNvPr>
          <p:cNvSpPr txBox="1"/>
          <p:nvPr/>
        </p:nvSpPr>
        <p:spPr>
          <a:xfrm>
            <a:off x="208557" y="8936314"/>
            <a:ext cx="6666351" cy="954107"/>
          </a:xfrm>
          <a:prstGeom prst="rect">
            <a:avLst/>
          </a:prstGeom>
          <a:noFill/>
        </p:spPr>
        <p:txBody>
          <a:bodyPr wrap="square" rtlCol="0">
            <a:spAutoFit/>
          </a:bodyPr>
          <a:lstStyle/>
          <a:p>
            <a:pPr fontAlgn="ctr">
              <a:spcAft>
                <a:spcPts val="200"/>
              </a:spcAft>
            </a:pPr>
            <a:r>
              <a:rPr kumimoji="1" lang="ja-JP" altLang="en-US" sz="1300" dirty="0" smtClean="0">
                <a:solidFill>
                  <a:srgbClr val="000000"/>
                </a:solidFill>
                <a:latin typeface="BIZ UDPゴシック" panose="020B0400000000000000" pitchFamily="50" charset="-128"/>
                <a:ea typeface="BIZ UDPゴシック" panose="020B0400000000000000" pitchFamily="50" charset="-128"/>
              </a:rPr>
              <a:t>■問い合わせ先 　芦北地域振興局　農業普及・振興課　　 　  </a:t>
            </a:r>
            <a:r>
              <a:rPr kumimoji="1" lang="en-US" altLang="ja-JP" sz="1300" dirty="0" smtClean="0">
                <a:solidFill>
                  <a:srgbClr val="000000"/>
                </a:solidFill>
                <a:latin typeface="BIZ UDPゴシック" panose="020B0400000000000000" pitchFamily="50" charset="-128"/>
                <a:ea typeface="BIZ UDPゴシック" panose="020B0400000000000000" pitchFamily="50" charset="-128"/>
              </a:rPr>
              <a:t>TEL 0966-82-2071</a:t>
            </a:r>
          </a:p>
          <a:p>
            <a:pPr fontAlgn="ctr">
              <a:spcAft>
                <a:spcPts val="200"/>
              </a:spcAft>
            </a:pPr>
            <a:r>
              <a:rPr kumimoji="1" lang="ja-JP" altLang="en-US" sz="1300" dirty="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smtClean="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a:solidFill>
                  <a:srgbClr val="000000"/>
                </a:solidFill>
                <a:latin typeface="BIZ UDPゴシック" panose="020B0400000000000000" pitchFamily="50" charset="-128"/>
                <a:ea typeface="BIZ UDPゴシック" panose="020B0400000000000000" pitchFamily="50" charset="-128"/>
              </a:rPr>
              <a:t>あしきた農業協同組合 営農部 振興課     </a:t>
            </a:r>
            <a:r>
              <a:rPr kumimoji="1" lang="en-US" altLang="ja-JP" sz="1300" dirty="0">
                <a:solidFill>
                  <a:srgbClr val="000000"/>
                </a:solidFill>
                <a:latin typeface="BIZ UDPゴシック" panose="020B0400000000000000" pitchFamily="50" charset="-128"/>
                <a:ea typeface="BIZ UDPゴシック" panose="020B0400000000000000" pitchFamily="50" charset="-128"/>
              </a:rPr>
              <a:t>TEL </a:t>
            </a:r>
            <a:r>
              <a:rPr kumimoji="1" lang="en-US" altLang="ja-JP" sz="1300" dirty="0" smtClean="0">
                <a:solidFill>
                  <a:srgbClr val="000000"/>
                </a:solidFill>
                <a:latin typeface="BIZ UDPゴシック" panose="020B0400000000000000" pitchFamily="50" charset="-128"/>
                <a:ea typeface="BIZ UDPゴシック" panose="020B0400000000000000" pitchFamily="50" charset="-128"/>
              </a:rPr>
              <a:t>0966-82-4874</a:t>
            </a:r>
          </a:p>
          <a:p>
            <a:pPr fontAlgn="ctr">
              <a:spcAft>
                <a:spcPts val="200"/>
              </a:spcAft>
            </a:pPr>
            <a:r>
              <a:rPr kumimoji="1" lang="ja-JP" altLang="en-US" sz="1300" dirty="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smtClean="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smtClean="0">
                <a:solidFill>
                  <a:srgbClr val="000000"/>
                </a:solidFill>
                <a:latin typeface="BIZ UDPゴシック" panose="020B0400000000000000" pitchFamily="50" charset="-128"/>
                <a:ea typeface="BIZ UDPゴシック" panose="020B0400000000000000" pitchFamily="50" charset="-128"/>
              </a:rPr>
              <a:t>水俣市役所 </a:t>
            </a:r>
            <a:r>
              <a:rPr kumimoji="1" lang="ja-JP" altLang="en-US" sz="1300" dirty="0">
                <a:solidFill>
                  <a:srgbClr val="000000"/>
                </a:solidFill>
                <a:latin typeface="BIZ UDPゴシック" panose="020B0400000000000000" pitchFamily="50" charset="-128"/>
                <a:ea typeface="BIZ UDPゴシック" panose="020B0400000000000000" pitchFamily="50" charset="-128"/>
              </a:rPr>
              <a:t>農林水産課　　</a:t>
            </a:r>
            <a:r>
              <a:rPr kumimoji="1" lang="ja-JP" altLang="en-US" sz="1300" dirty="0" smtClean="0">
                <a:solidFill>
                  <a:srgbClr val="000000"/>
                </a:solidFill>
                <a:latin typeface="BIZ UDPゴシック" panose="020B0400000000000000" pitchFamily="50" charset="-128"/>
                <a:ea typeface="BIZ UDPゴシック" panose="020B0400000000000000" pitchFamily="50" charset="-128"/>
              </a:rPr>
              <a:t>　　　　　　　 </a:t>
            </a:r>
            <a:r>
              <a:rPr kumimoji="1" lang="ja-JP" altLang="en-US" sz="1300" dirty="0">
                <a:solidFill>
                  <a:srgbClr val="000000"/>
                </a:solidFill>
                <a:latin typeface="BIZ UDPゴシック" panose="020B0400000000000000" pitchFamily="50" charset="-128"/>
                <a:ea typeface="BIZ UDPゴシック" panose="020B0400000000000000" pitchFamily="50" charset="-128"/>
              </a:rPr>
              <a:t>　 　</a:t>
            </a:r>
            <a:r>
              <a:rPr kumimoji="1" lang="en-US" altLang="ja-JP" sz="1300" dirty="0">
                <a:solidFill>
                  <a:srgbClr val="000000"/>
                </a:solidFill>
                <a:latin typeface="BIZ UDPゴシック" panose="020B0400000000000000" pitchFamily="50" charset="-128"/>
                <a:ea typeface="BIZ UDPゴシック" panose="020B0400000000000000" pitchFamily="50" charset="-128"/>
              </a:rPr>
              <a:t>TEL </a:t>
            </a:r>
            <a:r>
              <a:rPr kumimoji="1" lang="en-US" altLang="ja-JP" sz="1300" dirty="0" smtClean="0">
                <a:solidFill>
                  <a:srgbClr val="000000"/>
                </a:solidFill>
                <a:latin typeface="BIZ UDPゴシック" panose="020B0400000000000000" pitchFamily="50" charset="-128"/>
                <a:ea typeface="BIZ UDPゴシック" panose="020B0400000000000000" pitchFamily="50" charset="-128"/>
              </a:rPr>
              <a:t>0966-61-1634</a:t>
            </a:r>
          </a:p>
          <a:p>
            <a:pPr fontAlgn="ctr">
              <a:spcAft>
                <a:spcPts val="200"/>
              </a:spcAft>
            </a:pPr>
            <a:r>
              <a:rPr kumimoji="1"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kumimoji="1" lang="ja-JP" altLang="en-US" sz="1200" b="0" i="0" u="none" strike="noStrike" dirty="0" smtClean="0">
                <a:solidFill>
                  <a:srgbClr val="000000"/>
                </a:solidFill>
                <a:effectLst/>
                <a:latin typeface="BIZ UDPゴシック" panose="020B0400000000000000" pitchFamily="50" charset="-128"/>
                <a:ea typeface="BIZ UDPゴシック" panose="020B0400000000000000" pitchFamily="50" charset="-128"/>
              </a:rPr>
              <a:t>　　　　　　　　　　　　または肥料を購入された販売店におたずねください。  </a:t>
            </a:r>
            <a:endParaRPr lang="ja-JP" altLang="ja-JP" sz="1200" b="0" i="0" u="none" strike="noStrike" dirty="0">
              <a:effectLst/>
              <a:latin typeface="BIZ UDPゴシック" panose="020B0400000000000000" pitchFamily="50" charset="-128"/>
              <a:ea typeface="BIZ UDPゴシック" panose="020B0400000000000000" pitchFamily="50" charset="-128"/>
            </a:endParaRPr>
          </a:p>
        </p:txBody>
      </p:sp>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5556018" y="1993132"/>
            <a:ext cx="1205714" cy="1081838"/>
          </a:xfrm>
          <a:prstGeom prst="rect">
            <a:avLst/>
          </a:prstGeom>
          <a:noFill/>
          <a:extLst>
            <a:ext uri="{909E8E84-426E-40DD-AFC4-6F175D3DCCD1}">
              <a14:hiddenFill xmlns:a14="http://schemas.microsoft.com/office/drawing/2010/main">
                <a:solidFill>
                  <a:srgbClr val="FFFFFF"/>
                </a:solidFill>
              </a14:hiddenFill>
            </a:ext>
          </a:extLst>
        </p:spPr>
      </p:pic>
      <p:cxnSp>
        <p:nvCxnSpPr>
          <p:cNvPr id="62" name="直線コネクタ 61">
            <a:extLst>
              <a:ext uri="{FF2B5EF4-FFF2-40B4-BE49-F238E27FC236}">
                <a16:creationId xmlns:a16="http://schemas.microsoft.com/office/drawing/2014/main" id="{AA9E93C8-D61B-402F-AE79-9BE7E39D042C}"/>
              </a:ext>
            </a:extLst>
          </p:cNvPr>
          <p:cNvCxnSpPr>
            <a:cxnSpLocks/>
          </p:cNvCxnSpPr>
          <p:nvPr/>
        </p:nvCxnSpPr>
        <p:spPr>
          <a:xfrm>
            <a:off x="695096" y="6147458"/>
            <a:ext cx="1548000" cy="0"/>
          </a:xfrm>
          <a:prstGeom prst="line">
            <a:avLst/>
          </a:prstGeom>
          <a:ln w="1270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9" name="矢印: 五方向 40">
            <a:extLst>
              <a:ext uri="{FF2B5EF4-FFF2-40B4-BE49-F238E27FC236}">
                <a16:creationId xmlns:a16="http://schemas.microsoft.com/office/drawing/2014/main" id="{6419A20C-FBA7-4C9A-A1A1-CBD93E1F7F82}"/>
              </a:ext>
            </a:extLst>
          </p:cNvPr>
          <p:cNvSpPr/>
          <p:nvPr/>
        </p:nvSpPr>
        <p:spPr>
          <a:xfrm>
            <a:off x="225866" y="5292153"/>
            <a:ext cx="1540394"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申請方法</a:t>
            </a:r>
          </a:p>
        </p:txBody>
      </p:sp>
      <p:sp>
        <p:nvSpPr>
          <p:cNvPr id="41" name="テキスト ボックス 40">
            <a:extLst>
              <a:ext uri="{FF2B5EF4-FFF2-40B4-BE49-F238E27FC236}">
                <a16:creationId xmlns:a16="http://schemas.microsoft.com/office/drawing/2014/main" id="{1E6E4DCF-4717-4D29-9A6E-B62FF38220E8}"/>
              </a:ext>
            </a:extLst>
          </p:cNvPr>
          <p:cNvSpPr txBox="1"/>
          <p:nvPr/>
        </p:nvSpPr>
        <p:spPr>
          <a:xfrm>
            <a:off x="332448" y="5631649"/>
            <a:ext cx="6091707" cy="846386"/>
          </a:xfrm>
          <a:prstGeom prst="rect">
            <a:avLst/>
          </a:prstGeom>
          <a:noFill/>
        </p:spPr>
        <p:txBody>
          <a:bodyPr wrap="square" rtlCol="0">
            <a:spAutoFit/>
          </a:bodyPr>
          <a:lstStyle/>
          <a:p>
            <a:pPr>
              <a:spcBef>
                <a:spcPts val="600"/>
              </a:spcBef>
            </a:pPr>
            <a:r>
              <a:rPr kumimoji="1" lang="ja-JP" altLang="en-US" sz="1600" dirty="0">
                <a:latin typeface="BIZ UDPゴシック" panose="020B0400000000000000" pitchFamily="50" charset="-128"/>
                <a:ea typeface="BIZ UDPゴシック" panose="020B0400000000000000" pitchFamily="50" charset="-128"/>
              </a:rPr>
              <a:t>農業者グループで申請してください</a:t>
            </a:r>
            <a:r>
              <a:rPr kumimoji="1" lang="ja-JP" altLang="en-US" sz="1600" dirty="0" smtClean="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pPr marL="269875">
              <a:spcBef>
                <a:spcPts val="600"/>
              </a:spcBef>
            </a:pPr>
            <a:r>
              <a:rPr kumimoji="1" lang="ja-JP" altLang="en-US" sz="1400" dirty="0">
                <a:latin typeface="BIZ UDPゴシック" panose="020B0400000000000000" pitchFamily="50" charset="-128"/>
                <a:ea typeface="BIZ UDPゴシック" panose="020B0400000000000000" pitchFamily="50" charset="-128"/>
              </a:rPr>
              <a:t>５戸以上のグループで申請してください。農協や肥料販売店などでまとめてグループ申請していただくことを想定しています</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p:txBody>
      </p:sp>
      <p:sp>
        <p:nvSpPr>
          <p:cNvPr id="55" name="フリーフォーム: 図形 20">
            <a:extLst>
              <a:ext uri="{FF2B5EF4-FFF2-40B4-BE49-F238E27FC236}">
                <a16:creationId xmlns:a16="http://schemas.microsoft.com/office/drawing/2014/main" id="{545AA9F0-400B-40F6-8951-856966B2FADF}"/>
              </a:ext>
            </a:extLst>
          </p:cNvPr>
          <p:cNvSpPr/>
          <p:nvPr/>
        </p:nvSpPr>
        <p:spPr>
          <a:xfrm>
            <a:off x="75989" y="2764127"/>
            <a:ext cx="2622916" cy="491386"/>
          </a:xfrm>
          <a:custGeom>
            <a:avLst/>
            <a:gdLst>
              <a:gd name="connsiteX0" fmla="*/ 211268 w 3446301"/>
              <a:gd name="connsiteY0" fmla="*/ 0 h 2343169"/>
              <a:gd name="connsiteX1" fmla="*/ 3235033 w 3446301"/>
              <a:gd name="connsiteY1" fmla="*/ 0 h 2343169"/>
              <a:gd name="connsiteX2" fmla="*/ 3446301 w 3446301"/>
              <a:gd name="connsiteY2" fmla="*/ 211268 h 2343169"/>
              <a:gd name="connsiteX3" fmla="*/ 3446301 w 3446301"/>
              <a:gd name="connsiteY3" fmla="*/ 1495255 h 2343169"/>
              <a:gd name="connsiteX4" fmla="*/ 3235033 w 3446301"/>
              <a:gd name="connsiteY4" fmla="*/ 1706523 h 2343169"/>
              <a:gd name="connsiteX5" fmla="*/ 3107862 w 3446301"/>
              <a:gd name="connsiteY5" fmla="*/ 1706523 h 2343169"/>
              <a:gd name="connsiteX6" fmla="*/ 3135911 w 3446301"/>
              <a:gd name="connsiteY6" fmla="*/ 2343169 h 2343169"/>
              <a:gd name="connsiteX7" fmla="*/ 2782348 w 3446301"/>
              <a:gd name="connsiteY7" fmla="*/ 1706523 h 2343169"/>
              <a:gd name="connsiteX8" fmla="*/ 211268 w 3446301"/>
              <a:gd name="connsiteY8" fmla="*/ 1706523 h 2343169"/>
              <a:gd name="connsiteX9" fmla="*/ 0 w 3446301"/>
              <a:gd name="connsiteY9" fmla="*/ 1495255 h 2343169"/>
              <a:gd name="connsiteX10" fmla="*/ 0 w 3446301"/>
              <a:gd name="connsiteY10" fmla="*/ 211268 h 2343169"/>
              <a:gd name="connsiteX11" fmla="*/ 211268 w 3446301"/>
              <a:gd name="connsiteY11" fmla="*/ 0 h 2343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46301" h="2343169">
                <a:moveTo>
                  <a:pt x="211268" y="0"/>
                </a:moveTo>
                <a:lnTo>
                  <a:pt x="3235033" y="0"/>
                </a:lnTo>
                <a:cubicBezTo>
                  <a:pt x="3351713" y="0"/>
                  <a:pt x="3446301" y="94588"/>
                  <a:pt x="3446301" y="211268"/>
                </a:cubicBezTo>
                <a:lnTo>
                  <a:pt x="3446301" y="1495255"/>
                </a:lnTo>
                <a:cubicBezTo>
                  <a:pt x="3446301" y="1611935"/>
                  <a:pt x="3351713" y="1706523"/>
                  <a:pt x="3235033" y="1706523"/>
                </a:cubicBezTo>
                <a:lnTo>
                  <a:pt x="3107862" y="1706523"/>
                </a:lnTo>
                <a:lnTo>
                  <a:pt x="3135911" y="2343169"/>
                </a:lnTo>
                <a:lnTo>
                  <a:pt x="2782348" y="1706523"/>
                </a:lnTo>
                <a:lnTo>
                  <a:pt x="211268" y="1706523"/>
                </a:lnTo>
                <a:cubicBezTo>
                  <a:pt x="94588" y="1706523"/>
                  <a:pt x="0" y="1611935"/>
                  <a:pt x="0" y="1495255"/>
                </a:cubicBezTo>
                <a:lnTo>
                  <a:pt x="0" y="211268"/>
                </a:lnTo>
                <a:cubicBezTo>
                  <a:pt x="0" y="94588"/>
                  <a:pt x="94588" y="0"/>
                  <a:pt x="211268" y="0"/>
                </a:cubicBezTo>
                <a:close/>
              </a:path>
            </a:pathLst>
          </a:custGeom>
          <a:solidFill>
            <a:schemeClr val="accent4">
              <a:lumMod val="20000"/>
              <a:lumOff val="80000"/>
            </a:schemeClr>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cxnSp>
        <p:nvCxnSpPr>
          <p:cNvPr id="57" name="直線コネクタ 56">
            <a:extLst>
              <a:ext uri="{FF2B5EF4-FFF2-40B4-BE49-F238E27FC236}">
                <a16:creationId xmlns:a16="http://schemas.microsoft.com/office/drawing/2014/main" id="{E4BFC3CE-D9F4-40DB-B5FB-1B6E553C80B4}"/>
              </a:ext>
            </a:extLst>
          </p:cNvPr>
          <p:cNvCxnSpPr>
            <a:cxnSpLocks/>
          </p:cNvCxnSpPr>
          <p:nvPr/>
        </p:nvCxnSpPr>
        <p:spPr>
          <a:xfrm>
            <a:off x="195571" y="2954768"/>
            <a:ext cx="1512000"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A95A6272-D3C5-47CD-97E1-922551A0387C}"/>
              </a:ext>
            </a:extLst>
          </p:cNvPr>
          <p:cNvSpPr txBox="1"/>
          <p:nvPr/>
        </p:nvSpPr>
        <p:spPr>
          <a:xfrm>
            <a:off x="75989" y="2771227"/>
            <a:ext cx="2988696" cy="295466"/>
          </a:xfrm>
          <a:prstGeom prst="rect">
            <a:avLst/>
          </a:prstGeom>
          <a:noFill/>
        </p:spPr>
        <p:txBody>
          <a:bodyPr wrap="square">
            <a:spAutoFit/>
          </a:bodyPr>
          <a:lstStyle/>
          <a:p>
            <a:pPr>
              <a:lnSpc>
                <a:spcPct val="110000"/>
              </a:lnSpc>
            </a:pPr>
            <a:r>
              <a:rPr kumimoji="1" lang="en-US" altLang="ja-JP" sz="1200" dirty="0" smtClean="0">
                <a:latin typeface="BIZ UDPゴシック" panose="020B0400000000000000" pitchFamily="50" charset="-128"/>
                <a:ea typeface="BIZ UDPゴシック" panose="020B0400000000000000" pitchFamily="50" charset="-128"/>
              </a:rPr>
              <a:t>15</a:t>
            </a:r>
            <a:r>
              <a:rPr kumimoji="1" lang="ja-JP" altLang="en-US" sz="1200" dirty="0" smtClean="0">
                <a:latin typeface="BIZ UDPゴシック" panose="020B0400000000000000" pitchFamily="50" charset="-128"/>
                <a:ea typeface="BIZ UDPゴシック" panose="020B0400000000000000" pitchFamily="50" charset="-128"/>
              </a:rPr>
              <a:t>項目の取組メニューから選びます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504391" y="3727969"/>
            <a:ext cx="5695440" cy="1492716"/>
          </a:xfrm>
          <a:prstGeom prst="rect">
            <a:avLst/>
          </a:prstGeom>
          <a:solidFill>
            <a:schemeClr val="accent6">
              <a:lumMod val="20000"/>
              <a:lumOff val="80000"/>
            </a:schemeClr>
          </a:solidFill>
          <a:ln w="34925">
            <a:solidFill>
              <a:srgbClr val="3A851F"/>
            </a:solidFill>
          </a:ln>
        </p:spPr>
        <p:txBody>
          <a:bodyPr wrap="square" rtlCol="0">
            <a:spAutoFit/>
          </a:bodyPr>
          <a:lstStyle/>
          <a:p>
            <a:r>
              <a:rPr kumimoji="1" lang="ja-JP" altLang="en-US" sz="1300" dirty="0" smtClean="0">
                <a:latin typeface="BIZ UDPゴシック" panose="020B0400000000000000" pitchFamily="50" charset="-128"/>
                <a:ea typeface="BIZ UDPゴシック" panose="020B0400000000000000" pitchFamily="50" charset="-128"/>
              </a:rPr>
              <a:t>＜取組メニューの例＞</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・土壌診断による施肥設計　　　・生育診断による施肥設計</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・低成分肥料の利用　　　・堆肥の利用　　　　　 ・緑肥作物の利用</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・有機質肥料の利用　　　・可変施肥機の利用　・局所施肥の利用　など</a:t>
            </a:r>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1300" dirty="0" smtClean="0">
              <a:latin typeface="BIZ UDPゴシック" panose="020B0400000000000000" pitchFamily="50" charset="-128"/>
              <a:ea typeface="BIZ UDPゴシック" panose="020B0400000000000000" pitchFamily="50" charset="-128"/>
            </a:endParaRPr>
          </a:p>
          <a:p>
            <a:r>
              <a:rPr kumimoji="1" lang="en-US" altLang="ja-JP" sz="1300" dirty="0" smtClean="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a:t>
            </a:r>
            <a:r>
              <a:rPr kumimoji="1" lang="ja-JP" altLang="en-US" sz="1300" dirty="0" smtClean="0">
                <a:solidFill>
                  <a:srgbClr val="FF0000"/>
                </a:solidFill>
                <a:latin typeface="BIZ UDPゴシック" panose="020B0400000000000000" pitchFamily="50" charset="-128"/>
                <a:ea typeface="BIZ UDPゴシック" panose="020B0400000000000000" pitchFamily="50" charset="-128"/>
              </a:rPr>
              <a:t>注）</a:t>
            </a:r>
            <a:r>
              <a:rPr kumimoji="1" lang="ja-JP" altLang="en-US" sz="1300" dirty="0" smtClean="0">
                <a:latin typeface="BIZ UDPゴシック" panose="020B0400000000000000" pitchFamily="50" charset="-128"/>
                <a:ea typeface="BIZ UDPゴシック" panose="020B0400000000000000" pitchFamily="50" charset="-128"/>
              </a:rPr>
              <a:t>実施した取組に関する記録（土壌診断結果、施肥設計書、肥料購入の</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伝票、作業時の写真等）を保管する必要があります（令和</a:t>
            </a:r>
            <a:r>
              <a:rPr kumimoji="1" lang="en-US" altLang="ja-JP" sz="1300" dirty="0" smtClean="0">
                <a:latin typeface="BIZ UDPゴシック" panose="020B0400000000000000" pitchFamily="50" charset="-128"/>
                <a:ea typeface="BIZ UDPゴシック" panose="020B0400000000000000" pitchFamily="50" charset="-128"/>
              </a:rPr>
              <a:t>6</a:t>
            </a:r>
            <a:r>
              <a:rPr kumimoji="1" lang="ja-JP" altLang="en-US" sz="1300" dirty="0" smtClean="0">
                <a:latin typeface="BIZ UDPゴシック" panose="020B0400000000000000" pitchFamily="50" charset="-128"/>
                <a:ea typeface="BIZ UDPゴシック" panose="020B0400000000000000" pitchFamily="50" charset="-128"/>
              </a:rPr>
              <a:t>年</a:t>
            </a:r>
            <a:r>
              <a:rPr kumimoji="1" lang="en-US" altLang="ja-JP" sz="1300" dirty="0" smtClean="0">
                <a:latin typeface="BIZ UDPゴシック" panose="020B0400000000000000" pitchFamily="50" charset="-128"/>
                <a:ea typeface="BIZ UDPゴシック" panose="020B0400000000000000" pitchFamily="50" charset="-128"/>
              </a:rPr>
              <a:t>12</a:t>
            </a:r>
            <a:r>
              <a:rPr kumimoji="1" lang="ja-JP" altLang="en-US" sz="1300" dirty="0" smtClean="0">
                <a:latin typeface="BIZ UDPゴシック" panose="020B0400000000000000" pitchFamily="50" charset="-128"/>
                <a:ea typeface="BIZ UDPゴシック" panose="020B0400000000000000" pitchFamily="50" charset="-128"/>
              </a:rPr>
              <a:t>月まで）</a:t>
            </a:r>
            <a:endParaRPr kumimoji="1" lang="en-US" altLang="ja-JP" sz="13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493248" y="6519466"/>
            <a:ext cx="5823811" cy="461665"/>
          </a:xfrm>
          <a:prstGeom prst="rect">
            <a:avLst/>
          </a:prstGeom>
          <a:solidFill>
            <a:schemeClr val="accent5">
              <a:lumMod val="20000"/>
              <a:lumOff val="80000"/>
            </a:schemeClr>
          </a:solidFill>
        </p:spPr>
        <p:txBody>
          <a:bodyPr wrap="square" rtlCol="0">
            <a:spAutoFit/>
          </a:bodyPr>
          <a:lstStyle/>
          <a:p>
            <a:r>
              <a:rPr kumimoji="1" lang="ja-JP" altLang="en-US" sz="1200" dirty="0">
                <a:solidFill>
                  <a:srgbClr val="FF0000"/>
                </a:solidFill>
                <a:latin typeface="BIZ UDPゴシック" panose="020B0400000000000000" pitchFamily="50" charset="-128"/>
                <a:ea typeface="BIZ UDPゴシック" panose="020B0400000000000000" pitchFamily="50" charset="-128"/>
              </a:rPr>
              <a:t>注）</a:t>
            </a:r>
            <a:r>
              <a:rPr kumimoji="1" lang="ja-JP" altLang="en-US" sz="1200" dirty="0">
                <a:latin typeface="BIZ UDPゴシック" panose="020B0400000000000000" pitchFamily="50" charset="-128"/>
                <a:ea typeface="BIZ UDPゴシック" panose="020B0400000000000000" pitchFamily="50" charset="-128"/>
              </a:rPr>
              <a:t>本事業に参加できる農業者は、農産物を販売し、農業経営を行う方が対象です。</a:t>
            </a:r>
          </a:p>
          <a:p>
            <a:r>
              <a:rPr kumimoji="1" lang="ja-JP" altLang="en-US" sz="1200" dirty="0">
                <a:latin typeface="BIZ UDPゴシック" panose="020B0400000000000000" pitchFamily="50" charset="-128"/>
                <a:ea typeface="BIZ UDPゴシック" panose="020B0400000000000000" pitchFamily="50" charset="-128"/>
              </a:rPr>
              <a:t>  　過去</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年以内の農産物の販売を行ったことが分かる実績（販売伝票等）が必要です。</a:t>
            </a:r>
          </a:p>
        </p:txBody>
      </p:sp>
    </p:spTree>
    <p:extLst>
      <p:ext uri="{BB962C8B-B14F-4D97-AF65-F5344CB8AC3E}">
        <p14:creationId xmlns:p14="http://schemas.microsoft.com/office/powerpoint/2010/main" val="38694332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857</Words>
  <Application>Microsoft Office PowerPoint</Application>
  <PresentationFormat>A4 210 x 297 mm</PresentationFormat>
  <Paragraphs>63</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游ゴシック</vt:lpstr>
      <vt:lpstr>游ゴシック Light</vt:lpstr>
      <vt:lpstr>Arial</vt:lpstr>
      <vt:lpstr>Calibri</vt:lpstr>
      <vt:lpstr>Calibri Light</vt:lpstr>
      <vt:lpstr>Office テーマ</vt:lpstr>
      <vt:lpstr>  肥料価格高騰対策のごあんない ～肥料価格高騰に直面する農家の皆様を支援します～</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2022-08-12T02:27:43Z</dcterms:created>
  <dcterms:modified xsi:type="dcterms:W3CDTF">2023-01-18T04:31:04Z</dcterms:modified>
</cp:coreProperties>
</file>